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  <p:sldMasterId id="2147483711" r:id="rId2"/>
    <p:sldMasterId id="2147483725" r:id="rId3"/>
  </p:sldMasterIdLst>
  <p:notesMasterIdLst>
    <p:notesMasterId r:id="rId34"/>
  </p:notesMasterIdLst>
  <p:sldIdLst>
    <p:sldId id="305" r:id="rId4"/>
    <p:sldId id="311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294" r:id="rId20"/>
    <p:sldId id="295" r:id="rId21"/>
    <p:sldId id="296" r:id="rId22"/>
    <p:sldId id="297" r:id="rId23"/>
    <p:sldId id="293" r:id="rId24"/>
    <p:sldId id="292" r:id="rId25"/>
    <p:sldId id="315" r:id="rId26"/>
    <p:sldId id="330" r:id="rId27"/>
    <p:sldId id="314" r:id="rId28"/>
    <p:sldId id="299" r:id="rId29"/>
    <p:sldId id="300" r:id="rId30"/>
    <p:sldId id="301" r:id="rId31"/>
    <p:sldId id="302" r:id="rId32"/>
    <p:sldId id="313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6"/>
    <p:restoredTop sz="51852" autoAdjust="0"/>
  </p:normalViewPr>
  <p:slideViewPr>
    <p:cSldViewPr snapToGrid="0" snapToObjects="1">
      <p:cViewPr varScale="1">
        <p:scale>
          <a:sx n="50" d="100"/>
          <a:sy n="50" d="100"/>
        </p:scale>
        <p:origin x="326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1A261-F9EB-4B70-A40D-2E2CDDF6D585}" type="datetimeFigureOut">
              <a:rPr lang="en-US" smtClean="0"/>
              <a:t>6/11/18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C5408-E6D8-4AE9-9D02-F020CCD74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2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C5408-E6D8-4AE9-9D02-F020CCD743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34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7007F-B53B-40C1-A459-6E0ED206AA9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641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7007F-B53B-40C1-A459-6E0ED206AA9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751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7007F-B53B-40C1-A459-6E0ED206AA9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291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7007F-B53B-40C1-A459-6E0ED206AA9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395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7007F-B53B-40C1-A459-6E0ED206AA9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12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7007F-B53B-40C1-A459-6E0ED206AA9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794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57DB9-C792-45EB-865A-FED584A5DF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41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57DB9-C792-45EB-865A-FED584A5DF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107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57DB9-C792-45EB-865A-FED584A5DF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390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57DB9-C792-45EB-865A-FED584A5DF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45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C5408-E6D8-4AE9-9D02-F020CCD743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3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C5408-E6D8-4AE9-9D02-F020CCD743F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98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51564-9C1A-2642-A364-8F64440C1B3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7945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51564-9C1A-2642-A364-8F64440C1B3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6094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51564-9C1A-2642-A364-8F64440C1B3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5000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51564-9C1A-2642-A364-8F64440C1B3E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99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A03BB2-D8B8-42BF-B367-3950945C75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5061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C5408-E6D8-4AE9-9D02-F020CCD743F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29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7007F-B53B-40C1-A459-6E0ED206AA9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091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C5408-E6D8-4AE9-9D02-F020CCD743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43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7007F-B53B-40C1-A459-6E0ED206AA9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767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7007F-B53B-40C1-A459-6E0ED206AA9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018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7007F-B53B-40C1-A459-6E0ED206AA9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501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7007F-B53B-40C1-A459-6E0ED206AA9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57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7007F-B53B-40C1-A459-6E0ED206AA9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86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2191066"/>
            <a:ext cx="8229600" cy="949298"/>
          </a:xfrm>
          <a:prstGeom prst="rect">
            <a:avLst/>
          </a:prstGeom>
        </p:spPr>
        <p:txBody>
          <a:bodyPr vert="horz"/>
          <a:lstStyle>
            <a:lvl1pPr>
              <a:defRPr b="1" i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sz="4400" b="1" dirty="0">
                <a:solidFill>
                  <a:srgbClr val="FFFFFF"/>
                </a:solidFill>
              </a:rPr>
              <a:t>Welcome (or Title)</a:t>
            </a:r>
          </a:p>
        </p:txBody>
      </p:sp>
    </p:spTree>
    <p:extLst>
      <p:ext uri="{BB962C8B-B14F-4D97-AF65-F5344CB8AC3E}">
        <p14:creationId xmlns:p14="http://schemas.microsoft.com/office/powerpoint/2010/main" val="31166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4 (2 Column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9509" y="274638"/>
            <a:ext cx="8432584" cy="89759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b="1" i="0">
                <a:solidFill>
                  <a:srgbClr val="0065BD"/>
                </a:solidFill>
                <a:latin typeface="Calibri"/>
              </a:defRPr>
            </a:lvl1pPr>
          </a:lstStyle>
          <a:p>
            <a:pPr algn="l"/>
            <a:r>
              <a:rPr lang="en-US" b="1" dirty="0">
                <a:solidFill>
                  <a:srgbClr val="0373C0"/>
                </a:solidFill>
              </a:rPr>
              <a:t>Click to add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509" y="1323201"/>
            <a:ext cx="4073946" cy="4484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 baseline="0">
                <a:solidFill>
                  <a:schemeClr val="tx1"/>
                </a:solidFill>
                <a:latin typeface="Calibri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1" y="1323201"/>
            <a:ext cx="4197002" cy="4484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 baseline="0">
                <a:solidFill>
                  <a:schemeClr val="tx1"/>
                </a:solidFill>
                <a:latin typeface="Calibri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968499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508" y="1323201"/>
            <a:ext cx="8432585" cy="4484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9509" y="274638"/>
            <a:ext cx="8432584" cy="89759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b="1" i="0">
                <a:solidFill>
                  <a:srgbClr val="0065BD"/>
                </a:solidFill>
                <a:latin typeface="Calibri"/>
              </a:defRPr>
            </a:lvl1pPr>
          </a:lstStyle>
          <a:p>
            <a:pPr algn="l"/>
            <a:r>
              <a:rPr lang="en-US" b="1" dirty="0">
                <a:solidFill>
                  <a:srgbClr val="0373C0"/>
                </a:solidFill>
              </a:rPr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38229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5 (2 Column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9509" y="274638"/>
            <a:ext cx="8432584" cy="89759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b="1" i="0">
                <a:solidFill>
                  <a:srgbClr val="0065BD"/>
                </a:solidFill>
                <a:latin typeface="Calibri"/>
              </a:defRPr>
            </a:lvl1pPr>
          </a:lstStyle>
          <a:p>
            <a:pPr algn="l"/>
            <a:r>
              <a:rPr lang="en-US" b="1" dirty="0">
                <a:solidFill>
                  <a:srgbClr val="0373C0"/>
                </a:solidFill>
              </a:rPr>
              <a:t>Click to add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509" y="1323201"/>
            <a:ext cx="4073946" cy="4484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 baseline="0">
                <a:solidFill>
                  <a:schemeClr val="tx1"/>
                </a:solidFill>
                <a:latin typeface="Calibri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1" y="1323201"/>
            <a:ext cx="4197002" cy="4484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 baseline="0">
                <a:solidFill>
                  <a:schemeClr val="tx1"/>
                </a:solidFill>
                <a:latin typeface="Calibri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36157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_Logo Lef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508" y="1323201"/>
            <a:ext cx="8432585" cy="44846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9509" y="274638"/>
            <a:ext cx="8432584" cy="89759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b="1" i="0">
                <a:solidFill>
                  <a:srgbClr val="0065BD"/>
                </a:solidFill>
                <a:latin typeface="Calibri"/>
              </a:defRPr>
            </a:lvl1pPr>
          </a:lstStyle>
          <a:p>
            <a:pPr algn="l"/>
            <a:r>
              <a:rPr lang="en-US" b="1" dirty="0">
                <a:solidFill>
                  <a:srgbClr val="0373C0"/>
                </a:solidFill>
              </a:rPr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53003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_Logo Left (2 Column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9509" y="274638"/>
            <a:ext cx="8432584" cy="89759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b="1" i="0">
                <a:solidFill>
                  <a:srgbClr val="0065BD"/>
                </a:solidFill>
                <a:latin typeface="Calibri"/>
              </a:defRPr>
            </a:lvl1pPr>
          </a:lstStyle>
          <a:p>
            <a:pPr algn="l"/>
            <a:r>
              <a:rPr lang="en-US" b="1" dirty="0">
                <a:solidFill>
                  <a:srgbClr val="0373C0"/>
                </a:solidFill>
              </a:rPr>
              <a:t>Click to add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509" y="1323201"/>
            <a:ext cx="4073946" cy="4484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 baseline="0">
                <a:solidFill>
                  <a:schemeClr val="tx1"/>
                </a:solidFill>
                <a:latin typeface="Calibri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1" y="1323201"/>
            <a:ext cx="4197002" cy="4484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 baseline="0">
                <a:solidFill>
                  <a:schemeClr val="tx1"/>
                </a:solidFill>
                <a:latin typeface="Calibri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823464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Plain Oran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1742078"/>
            <a:ext cx="8229600" cy="913377"/>
          </a:xfrm>
          <a:prstGeom prst="rect">
            <a:avLst/>
          </a:prstGeom>
        </p:spPr>
        <p:txBody>
          <a:bodyPr vert="horz"/>
          <a:lstStyle>
            <a:lvl1pPr>
              <a:defRPr b="1" i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sz="4400" b="1" dirty="0">
                <a:solidFill>
                  <a:srgbClr val="FFFFFF"/>
                </a:solidFill>
              </a:rPr>
              <a:t>Section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655455"/>
            <a:ext cx="8229600" cy="83026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 (if any)</a:t>
            </a:r>
          </a:p>
        </p:txBody>
      </p:sp>
    </p:spTree>
    <p:extLst>
      <p:ext uri="{BB962C8B-B14F-4D97-AF65-F5344CB8AC3E}">
        <p14:creationId xmlns:p14="http://schemas.microsoft.com/office/powerpoint/2010/main" val="4184292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Blue Circle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1742078"/>
            <a:ext cx="8229600" cy="913377"/>
          </a:xfrm>
          <a:prstGeom prst="rect">
            <a:avLst/>
          </a:prstGeom>
        </p:spPr>
        <p:txBody>
          <a:bodyPr vert="horz"/>
          <a:lstStyle>
            <a:lvl1pPr>
              <a:defRPr b="1" i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sz="4400" b="1" dirty="0">
                <a:solidFill>
                  <a:srgbClr val="FFFFFF"/>
                </a:solidFill>
              </a:rPr>
              <a:t>Section Title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655455"/>
            <a:ext cx="8229600" cy="83026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 (if any)</a:t>
            </a:r>
          </a:p>
        </p:txBody>
      </p:sp>
    </p:spTree>
    <p:extLst>
      <p:ext uri="{BB962C8B-B14F-4D97-AF65-F5344CB8AC3E}">
        <p14:creationId xmlns:p14="http://schemas.microsoft.com/office/powerpoint/2010/main" val="1322867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Orange Circle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1742078"/>
            <a:ext cx="8229600" cy="913377"/>
          </a:xfrm>
          <a:prstGeom prst="rect">
            <a:avLst/>
          </a:prstGeom>
        </p:spPr>
        <p:txBody>
          <a:bodyPr vert="horz"/>
          <a:lstStyle>
            <a:lvl1pPr>
              <a:defRPr b="1" i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sz="4400" b="1" dirty="0">
                <a:solidFill>
                  <a:srgbClr val="FFFFFF"/>
                </a:solidFill>
              </a:rPr>
              <a:t>Section Title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655455"/>
            <a:ext cx="8229600" cy="83026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 (if any)</a:t>
            </a:r>
          </a:p>
        </p:txBody>
      </p:sp>
    </p:spTree>
    <p:extLst>
      <p:ext uri="{BB962C8B-B14F-4D97-AF65-F5344CB8AC3E}">
        <p14:creationId xmlns:p14="http://schemas.microsoft.com/office/powerpoint/2010/main" val="1342990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1742078"/>
            <a:ext cx="8229600" cy="913377"/>
          </a:xfrm>
          <a:prstGeom prst="rect">
            <a:avLst/>
          </a:prstGeom>
        </p:spPr>
        <p:txBody>
          <a:bodyPr vert="horz"/>
          <a:lstStyle>
            <a:lvl1pPr>
              <a:defRPr b="1" i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sz="4400" b="1" dirty="0">
                <a:solidFill>
                  <a:srgbClr val="FFFFFF"/>
                </a:solidFill>
              </a:rPr>
              <a:t>Thank You (or other text)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110181"/>
            <a:ext cx="8229600" cy="182418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Contact Info (optional)</a:t>
            </a:r>
          </a:p>
        </p:txBody>
      </p:sp>
    </p:spTree>
    <p:extLst>
      <p:ext uri="{BB962C8B-B14F-4D97-AF65-F5344CB8AC3E}">
        <p14:creationId xmlns:p14="http://schemas.microsoft.com/office/powerpoint/2010/main" val="1312352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Graphic Design and Templates\Logos\Ounce Logos\Round Purple Logo\OunceCircleLogo_PMS 2105 RGB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3505200" cy="3505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19400" y="1143000"/>
            <a:ext cx="5867400" cy="917575"/>
          </a:xfrm>
        </p:spPr>
        <p:txBody>
          <a:bodyPr>
            <a:normAutofit/>
          </a:bodyPr>
          <a:lstStyle>
            <a:lvl1pPr algn="l"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19400" y="2133600"/>
            <a:ext cx="5867400" cy="381000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819400" y="838200"/>
            <a:ext cx="5867400" cy="228600"/>
          </a:xfrm>
        </p:spPr>
        <p:txBody>
          <a:bodyPr>
            <a:normAutofit/>
          </a:bodyPr>
          <a:lstStyle>
            <a:lvl1pPr>
              <a:buFontTx/>
              <a:buNone/>
              <a:defRPr sz="900" b="1" cap="all" baseline="0">
                <a:solidFill>
                  <a:schemeClr val="accent3"/>
                </a:solidFill>
                <a:latin typeface="+mn-lt"/>
                <a:ea typeface="Open Sans Extrabold" pitchFamily="34" charset="0"/>
                <a:cs typeface="Open Sans Extrabold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230127"/>
            <a:ext cx="9143999" cy="746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3429000"/>
            <a:ext cx="9144000" cy="3475655"/>
            <a:chOff x="0" y="3429000"/>
            <a:chExt cx="9144000" cy="3475655"/>
          </a:xfrm>
        </p:grpSpPr>
        <p:pic>
          <p:nvPicPr>
            <p:cNvPr id="21" name="Picture 2" descr="C:\Users\mmeyer\Dropbox\My Documents\spongebaby for ppt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3429000"/>
              <a:ext cx="9144000" cy="3475655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0" y="4800600"/>
              <a:ext cx="9144000" cy="276999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666666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It’s amazing what they absorb before they’re five.</a:t>
              </a:r>
            </a:p>
          </p:txBody>
        </p:sp>
        <p:pic>
          <p:nvPicPr>
            <p:cNvPr id="23" name="Picture 22" descr="Horizontal_Sponge_77937371_CMYK.psd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3429000"/>
              <a:ext cx="8991600" cy="1358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3001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2191066"/>
            <a:ext cx="8229600" cy="949298"/>
          </a:xfrm>
          <a:prstGeom prst="rect">
            <a:avLst/>
          </a:prstGeom>
        </p:spPr>
        <p:txBody>
          <a:bodyPr vert="horz"/>
          <a:lstStyle>
            <a:lvl1pPr>
              <a:defRPr b="1" i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sz="4400" b="1" dirty="0">
                <a:solidFill>
                  <a:srgbClr val="FFFFFF"/>
                </a:solidFill>
              </a:rPr>
              <a:t>Welcome (or Title)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140075"/>
            <a:ext cx="8229600" cy="80803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</a:lstStyle>
          <a:p>
            <a:r>
              <a:rPr lang="en-US" sz="3200" b="0" dirty="0">
                <a:solidFill>
                  <a:srgbClr val="FFFFFF"/>
                </a:solidFill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278191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Graphic Design and Templates\Logos\Ounce Logos\Round Purple Logo\OunceCircleLogo_PMS 2105 RGB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47800" cy="1371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391400" cy="45259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defRPr sz="18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defRPr sz="18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defRPr sz="18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448691" y="6370690"/>
            <a:ext cx="217337" cy="217337"/>
          </a:xfrm>
          <a:prstGeom prst="ellipse">
            <a:avLst/>
          </a:prstGeom>
          <a:noFill/>
          <a:ln>
            <a:solidFill>
              <a:srgbClr val="39207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8156653" y="6370690"/>
            <a:ext cx="217337" cy="217337"/>
          </a:xfrm>
          <a:prstGeom prst="ellipse">
            <a:avLst/>
          </a:prstGeom>
          <a:solidFill>
            <a:srgbClr val="39207C"/>
          </a:solidFill>
          <a:ln>
            <a:solidFill>
              <a:srgbClr val="39207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7857824" y="6370690"/>
            <a:ext cx="217337" cy="217337"/>
          </a:xfrm>
          <a:prstGeom prst="ellipse">
            <a:avLst/>
          </a:prstGeom>
          <a:solidFill>
            <a:srgbClr val="39207C"/>
          </a:solidFill>
          <a:ln>
            <a:solidFill>
              <a:srgbClr val="39207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8276492" y="6346091"/>
            <a:ext cx="5509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0B8AA15-42ED-DB49-A591-C6804EC94C0B}" type="slidenum">
              <a:rPr lang="en-US" sz="1000" b="0" smtClean="0">
                <a:latin typeface="DIN-Regular"/>
                <a:cs typeface="DIN-Regular"/>
              </a:rPr>
              <a:pPr algn="ctr"/>
              <a:t>‹#›</a:t>
            </a:fld>
            <a:endParaRPr lang="en-US" sz="1000" b="0" dirty="0">
              <a:latin typeface="DIN-Regular"/>
              <a:cs typeface="DIN-Regular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10539" y="6275605"/>
            <a:ext cx="8693209" cy="0"/>
          </a:xfrm>
          <a:prstGeom prst="line">
            <a:avLst/>
          </a:prstGeom>
          <a:ln w="12700" cap="rnd" cmpd="sng">
            <a:solidFill>
              <a:srgbClr val="39207C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446604" y="882931"/>
            <a:ext cx="7457144" cy="0"/>
          </a:xfrm>
          <a:prstGeom prst="line">
            <a:avLst/>
          </a:prstGeom>
          <a:ln w="952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391400" cy="639762"/>
          </a:xfrm>
        </p:spPr>
        <p:txBody>
          <a:bodyPr>
            <a:normAutofit/>
          </a:bodyPr>
          <a:lstStyle>
            <a:lvl1pPr algn="l">
              <a:defRPr sz="2200">
                <a:solidFill>
                  <a:schemeClr val="accent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1447800" y="1066800"/>
            <a:ext cx="7391400" cy="381000"/>
          </a:xfrm>
        </p:spPr>
        <p:txBody>
          <a:bodyPr/>
          <a:lstStyle>
            <a:lvl1pPr>
              <a:buFontTx/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9387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2A8880-C1BA-5146-9C42-AD80953C9B30}" type="datetimeFigureOut">
              <a:rPr lang="en-US" smtClean="0"/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916146-3949-7B4C-8608-2168D724E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08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0477-BD34-4F9E-BC37-DAD66D24CC4B}" type="datetimeFigureOut">
              <a:rPr lang="en-US" smtClean="0"/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FAE62-25E7-45EF-BB99-B0CD4B52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4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0477-BD34-4F9E-BC37-DAD66D24CC4B}" type="datetimeFigureOut">
              <a:rPr lang="en-US" smtClean="0"/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FAE62-25E7-45EF-BB99-B0CD4B52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94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0477-BD34-4F9E-BC37-DAD66D24CC4B}" type="datetimeFigureOut">
              <a:rPr lang="en-US" smtClean="0"/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FAE62-25E7-45EF-BB99-B0CD4B52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146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0477-BD34-4F9E-BC37-DAD66D24CC4B}" type="datetimeFigureOut">
              <a:rPr lang="en-US" smtClean="0"/>
              <a:t>6/11/18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FAE62-25E7-45EF-BB99-B0CD4B52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893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0477-BD34-4F9E-BC37-DAD66D24CC4B}" type="datetimeFigureOut">
              <a:rPr lang="en-US" smtClean="0"/>
              <a:t>6/11/18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FAE62-25E7-45EF-BB99-B0CD4B52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845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0477-BD34-4F9E-BC37-DAD66D24CC4B}" type="datetimeFigureOut">
              <a:rPr lang="en-US" smtClean="0"/>
              <a:t>6/11/18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FAE62-25E7-45EF-BB99-B0CD4B52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097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0477-BD34-4F9E-BC37-DAD66D24CC4B}" type="datetimeFigureOut">
              <a:rPr lang="en-US" smtClean="0"/>
              <a:t>6/11/18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FAE62-25E7-45EF-BB99-B0CD4B52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93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0477-BD34-4F9E-BC37-DAD66D24CC4B}" type="datetimeFigureOut">
              <a:rPr lang="en-US" smtClean="0"/>
              <a:t>6/11/18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FAE62-25E7-45EF-BB99-B0CD4B52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84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59509" y="274638"/>
            <a:ext cx="8432584" cy="89759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b="1" i="0">
                <a:solidFill>
                  <a:srgbClr val="0065BD"/>
                </a:solidFill>
                <a:latin typeface="Calibri"/>
              </a:defRPr>
            </a:lvl1pPr>
          </a:lstStyle>
          <a:p>
            <a:pPr algn="l"/>
            <a:r>
              <a:rPr lang="en-US" b="1" dirty="0">
                <a:solidFill>
                  <a:srgbClr val="0373C0"/>
                </a:solidFill>
              </a:rPr>
              <a:t>Click to add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508" y="1323201"/>
            <a:ext cx="8432585" cy="4484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 baseline="0">
                <a:solidFill>
                  <a:schemeClr val="tx1"/>
                </a:solidFill>
                <a:latin typeface="Calibri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8528157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0477-BD34-4F9E-BC37-DAD66D24CC4B}" type="datetimeFigureOut">
              <a:rPr lang="en-US" smtClean="0"/>
              <a:t>6/11/18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FAE62-25E7-45EF-BB99-B0CD4B52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305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0477-BD34-4F9E-BC37-DAD66D24CC4B}" type="datetimeFigureOut">
              <a:rPr lang="en-US" smtClean="0"/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FAE62-25E7-45EF-BB99-B0CD4B52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464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D0477-BD34-4F9E-BC37-DAD66D24CC4B}" type="datetimeFigureOut">
              <a:rPr lang="en-US" smtClean="0"/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FAE62-25E7-45EF-BB99-B0CD4B523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302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4AFBA1-C7D3-46D1-9384-4B97DFA3D8A8}" type="datetimeFigureOut">
              <a:rPr lang="en-US" smtClean="0"/>
              <a:pPr/>
              <a:t>6/11/18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69A56C-A06D-46A6-864D-8A5514BC00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0797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F32E-0E12-4CAE-847C-F7D5D2B61C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C163-896B-4AC3-90DD-C9A5F077F4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F32E-0E12-4CAE-847C-F7D5D2B61C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C163-896B-4AC3-90DD-C9A5F077F4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F32E-0E12-4CAE-847C-F7D5D2B61C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C163-896B-4AC3-90DD-C9A5F077F4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F32E-0E12-4CAE-847C-F7D5D2B61C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C163-896B-4AC3-90DD-C9A5F077F4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F32E-0E12-4CAE-847C-F7D5D2B61C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C163-896B-4AC3-90DD-C9A5F077F4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F32E-0E12-4CAE-847C-F7D5D2B61C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C163-896B-4AC3-90DD-C9A5F077F4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1 (2 Column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59509" y="274638"/>
            <a:ext cx="8432584" cy="89759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b="1" i="0">
                <a:solidFill>
                  <a:srgbClr val="0065BD"/>
                </a:solidFill>
                <a:latin typeface="Calibri"/>
              </a:defRPr>
            </a:lvl1pPr>
          </a:lstStyle>
          <a:p>
            <a:pPr algn="l"/>
            <a:r>
              <a:rPr lang="en-US" b="1" dirty="0">
                <a:solidFill>
                  <a:srgbClr val="0373C0"/>
                </a:solidFill>
              </a:rPr>
              <a:t>Click to add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509" y="1323201"/>
            <a:ext cx="4073946" cy="4484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 baseline="0">
                <a:solidFill>
                  <a:schemeClr val="tx1"/>
                </a:solidFill>
                <a:latin typeface="Calibri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1" y="1323201"/>
            <a:ext cx="4197002" cy="4484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 baseline="0">
                <a:solidFill>
                  <a:schemeClr val="tx1"/>
                </a:solidFill>
                <a:latin typeface="Calibri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3536940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F32E-0E12-4CAE-847C-F7D5D2B61C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C163-896B-4AC3-90DD-C9A5F077F4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F32E-0E12-4CAE-847C-F7D5D2B61C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C163-896B-4AC3-90DD-C9A5F077F4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F32E-0E12-4CAE-847C-F7D5D2B61C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C163-896B-4AC3-90DD-C9A5F077F4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F32E-0E12-4CAE-847C-F7D5D2B61C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C163-896B-4AC3-90DD-C9A5F077F4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F32E-0E12-4CAE-847C-F7D5D2B61C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EC163-896B-4AC3-90DD-C9A5F077F4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4236"/>
            <a:ext cx="8432584" cy="89759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b="1" i="0">
                <a:solidFill>
                  <a:schemeClr val="bg2"/>
                </a:solidFill>
                <a:latin typeface="Calibri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08306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2 (2 Column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4236"/>
            <a:ext cx="8432584" cy="89759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b="1" i="0">
                <a:solidFill>
                  <a:schemeClr val="bg2"/>
                </a:solidFill>
                <a:latin typeface="Calibri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509" y="1392474"/>
            <a:ext cx="4073946" cy="43109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 baseline="0">
                <a:solidFill>
                  <a:schemeClr val="tx1"/>
                </a:solidFill>
                <a:latin typeface="Calibri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1" y="1392474"/>
            <a:ext cx="4197002" cy="43109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 baseline="0">
                <a:solidFill>
                  <a:schemeClr val="tx1"/>
                </a:solidFill>
                <a:latin typeface="Calibri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792329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4236"/>
            <a:ext cx="8432584" cy="89759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b="1" i="0">
                <a:solidFill>
                  <a:schemeClr val="bg2"/>
                </a:solidFill>
                <a:latin typeface="Calibri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23748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3 (2 Column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4236"/>
            <a:ext cx="8432584" cy="89759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b="1" i="0">
                <a:solidFill>
                  <a:schemeClr val="bg2"/>
                </a:solidFill>
                <a:latin typeface="Calibri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509" y="1507929"/>
            <a:ext cx="4073946" cy="43109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 baseline="0">
                <a:solidFill>
                  <a:schemeClr val="tx1"/>
                </a:solidFill>
                <a:latin typeface="Calibri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1" y="1507929"/>
            <a:ext cx="4197002" cy="43109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 i="0" baseline="0">
                <a:solidFill>
                  <a:schemeClr val="tx1"/>
                </a:solidFill>
                <a:latin typeface="Calibri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3531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508" y="1323201"/>
            <a:ext cx="8432585" cy="44846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to add text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9509" y="274638"/>
            <a:ext cx="8432584" cy="89759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b="1" i="0">
                <a:solidFill>
                  <a:srgbClr val="0065BD"/>
                </a:solidFill>
                <a:latin typeface="Calibri"/>
              </a:defRPr>
            </a:lvl1pPr>
          </a:lstStyle>
          <a:p>
            <a:pPr algn="l"/>
            <a:r>
              <a:rPr lang="en-US" b="1" dirty="0">
                <a:solidFill>
                  <a:srgbClr val="0373C0"/>
                </a:solidFill>
              </a:rPr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32046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1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09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0" r:id="rId2"/>
    <p:sldLayoutId id="2147483650" r:id="rId3"/>
    <p:sldLayoutId id="2147483702" r:id="rId4"/>
    <p:sldLayoutId id="2147483651" r:id="rId5"/>
    <p:sldLayoutId id="2147483703" r:id="rId6"/>
    <p:sldLayoutId id="2147483652" r:id="rId7"/>
    <p:sldLayoutId id="2147483704" r:id="rId8"/>
    <p:sldLayoutId id="2147483705" r:id="rId9"/>
    <p:sldLayoutId id="2147483653" r:id="rId10"/>
    <p:sldLayoutId id="2147483654" r:id="rId11"/>
    <p:sldLayoutId id="2147483706" r:id="rId12"/>
    <p:sldLayoutId id="2147483655" r:id="rId13"/>
    <p:sldLayoutId id="2147483707" r:id="rId14"/>
    <p:sldLayoutId id="2147483656" r:id="rId15"/>
    <p:sldLayoutId id="2147483657" r:id="rId16"/>
    <p:sldLayoutId id="2147483658" r:id="rId17"/>
    <p:sldLayoutId id="2147483659" r:id="rId18"/>
    <p:sldLayoutId id="2147483708" r:id="rId19"/>
    <p:sldLayoutId id="2147483709" r:id="rId20"/>
    <p:sldLayoutId id="2147483724" r:id="rId2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D0477-BD34-4F9E-BC37-DAD66D24CC4B}" type="datetimeFigureOut">
              <a:rPr lang="en-US" smtClean="0"/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FAE62-25E7-45EF-BB99-B0CD4B52388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3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301F32E-0E12-4CAE-847C-F7D5D2B61C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6/11/18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ABEC163-896B-4AC3-90DD-C9A5F077F4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4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dph.illinois.gov/OpioidDataDashboard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dph.illinois.gov/OpioidDataDashboard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dph.illinois.gov/OpioidDataDashboard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na01.safelinks.protection.outlook.com/?url=https://goo.gl/forms/gtZQpCLdzpWOZcCc2&amp;data=02|01|spickett@ahpnet.com|d0c25df490c84596258308d5a4569cdc|114781441f1e4831b0bca3b55ed9b137|0|0|636595614267760297&amp;sdata=NEFR8CE9g4567HWsvEf6XbtH13Z2zweG+9UeRYjY7Wk=&amp;reserved=0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ph.illinois.gov/opioid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hhs.gov/opioids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sbechteler@thechicagourbanleague.or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Relationship Id="rId6" Type="http://schemas.openxmlformats.org/officeDocument/2006/relationships/hyperlink" Target="mailto:bcummins@chestnut.org" TargetMode="External"/><Relationship Id="rId5" Type="http://schemas.openxmlformats.org/officeDocument/2006/relationships/hyperlink" Target="mailto:julia.zhu@illinois.gov" TargetMode="External"/><Relationship Id="rId4" Type="http://schemas.openxmlformats.org/officeDocument/2006/relationships/hyperlink" Target="mailto:cbires@theounce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Opioid Crisis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Early Care and Education Providers Need to Know</a:t>
            </a:r>
          </a:p>
        </p:txBody>
      </p:sp>
    </p:spTree>
    <p:extLst>
      <p:ext uri="{BB962C8B-B14F-4D97-AF65-F5344CB8AC3E}">
        <p14:creationId xmlns:p14="http://schemas.microsoft.com/office/powerpoint/2010/main" val="1395696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6271"/>
            <a:ext cx="7886700" cy="99417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How has opioid use impacted Illinois?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57363"/>
            <a:ext cx="7886700" cy="3986212"/>
          </a:xfrm>
        </p:spPr>
        <p:txBody>
          <a:bodyPr/>
          <a:lstStyle/>
          <a:p>
            <a:pPr marL="0" lvl="1" indent="0">
              <a:spcBef>
                <a:spcPts val="750"/>
              </a:spcBef>
              <a:buNone/>
            </a:pPr>
            <a:r>
              <a:rPr lang="en-US" sz="1350" b="1" dirty="0"/>
              <a:t>ED Visits for Opioids</a:t>
            </a:r>
          </a:p>
          <a:p>
            <a:pPr marL="0" lvl="1" indent="0">
              <a:spcBef>
                <a:spcPts val="750"/>
              </a:spcBef>
              <a:buNone/>
            </a:pPr>
            <a:endParaRPr lang="en-US" sz="13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665" y="2138924"/>
            <a:ext cx="5405416" cy="337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50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6271"/>
            <a:ext cx="7886700" cy="99417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How has opioid use impacted Illinois?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57363"/>
            <a:ext cx="7886700" cy="3986212"/>
          </a:xfrm>
        </p:spPr>
        <p:txBody>
          <a:bodyPr/>
          <a:lstStyle/>
          <a:p>
            <a:pPr marL="0" lvl="1" indent="0">
              <a:spcBef>
                <a:spcPts val="750"/>
              </a:spcBef>
              <a:buNone/>
            </a:pPr>
            <a:r>
              <a:rPr lang="en-US" sz="1350" b="1" dirty="0"/>
              <a:t>Hospitalizations for Opioids</a:t>
            </a:r>
          </a:p>
          <a:p>
            <a:pPr marL="0" lvl="1" indent="0">
              <a:spcBef>
                <a:spcPts val="750"/>
              </a:spcBef>
              <a:buNone/>
            </a:pPr>
            <a:endParaRPr lang="en-US" sz="13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080" y="2133140"/>
            <a:ext cx="5118253" cy="338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60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6271"/>
            <a:ext cx="7886700" cy="99417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How has opioid use impacted Illinois?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57363"/>
            <a:ext cx="7886700" cy="3986212"/>
          </a:xfrm>
        </p:spPr>
        <p:txBody>
          <a:bodyPr/>
          <a:lstStyle/>
          <a:p>
            <a:pPr marL="0" lvl="1" indent="0">
              <a:spcBef>
                <a:spcPts val="750"/>
              </a:spcBef>
              <a:buNone/>
            </a:pPr>
            <a:r>
              <a:rPr lang="en-US" sz="1350" b="1" dirty="0"/>
              <a:t>Non-Fatal and Fatal Overdose (</a:t>
            </a:r>
            <a:r>
              <a:rPr lang="en-US" sz="1350" b="1" dirty="0">
                <a:hlinkClick r:id="rId3"/>
              </a:rPr>
              <a:t>https://idph.illinois.gov/OpioidDataDashboard/</a:t>
            </a:r>
            <a:r>
              <a:rPr lang="en-US" sz="1350" b="1" dirty="0"/>
              <a:t>)</a:t>
            </a:r>
          </a:p>
          <a:p>
            <a:pPr marL="0" lvl="1" indent="0">
              <a:spcBef>
                <a:spcPts val="750"/>
              </a:spcBef>
              <a:buNone/>
            </a:pPr>
            <a:r>
              <a:rPr lang="en-US" sz="1350" b="1" dirty="0">
                <a:solidFill>
                  <a:srgbClr val="C00000"/>
                </a:solidFill>
              </a:rPr>
              <a:t>Cause of Overdose</a:t>
            </a:r>
          </a:p>
          <a:p>
            <a:pPr marL="0" lvl="1" indent="0">
              <a:spcBef>
                <a:spcPts val="750"/>
              </a:spcBef>
              <a:buNone/>
            </a:pPr>
            <a:endParaRPr lang="en-US" sz="13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044" y="2422242"/>
            <a:ext cx="4612312" cy="303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8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6271"/>
            <a:ext cx="7886700" cy="99417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How has opioid use impacted Illinois?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57363"/>
            <a:ext cx="7886700" cy="3986212"/>
          </a:xfrm>
        </p:spPr>
        <p:txBody>
          <a:bodyPr/>
          <a:lstStyle/>
          <a:p>
            <a:pPr marL="0" lvl="1" indent="0">
              <a:spcBef>
                <a:spcPts val="750"/>
              </a:spcBef>
              <a:buNone/>
            </a:pPr>
            <a:r>
              <a:rPr lang="en-US" sz="1350" b="1" dirty="0"/>
              <a:t>Non-Fatal and Fatal Overdose (</a:t>
            </a:r>
            <a:r>
              <a:rPr lang="en-US" sz="1350" b="1" dirty="0">
                <a:hlinkClick r:id="rId3"/>
              </a:rPr>
              <a:t>https://idph.illinois.gov/OpioidDataDashboard/</a:t>
            </a:r>
            <a:r>
              <a:rPr lang="en-US" sz="1350" b="1" dirty="0"/>
              <a:t>)</a:t>
            </a:r>
          </a:p>
          <a:p>
            <a:pPr marL="0" lvl="1" indent="0">
              <a:spcBef>
                <a:spcPts val="750"/>
              </a:spcBef>
              <a:buNone/>
            </a:pPr>
            <a:r>
              <a:rPr lang="en-US" sz="1350" b="1" dirty="0">
                <a:solidFill>
                  <a:srgbClr val="C00000"/>
                </a:solidFill>
              </a:rPr>
              <a:t>Trends by Race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863" y="2095189"/>
            <a:ext cx="3737419" cy="372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34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6271"/>
            <a:ext cx="7886700" cy="99417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How has opioid use impacted Illinois?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57363"/>
            <a:ext cx="7886700" cy="3986212"/>
          </a:xfrm>
        </p:spPr>
        <p:txBody>
          <a:bodyPr/>
          <a:lstStyle/>
          <a:p>
            <a:pPr marL="0" lvl="1" indent="0">
              <a:spcBef>
                <a:spcPts val="750"/>
              </a:spcBef>
              <a:buNone/>
            </a:pPr>
            <a:r>
              <a:rPr lang="en-US" sz="1350" b="1" dirty="0"/>
              <a:t>Non-Fatal and Fatal Overdose (</a:t>
            </a:r>
            <a:r>
              <a:rPr lang="en-US" sz="1350" b="1" dirty="0">
                <a:hlinkClick r:id="rId3"/>
              </a:rPr>
              <a:t>https://idph.illinois.gov/OpioidDataDashboard/</a:t>
            </a:r>
            <a:r>
              <a:rPr lang="en-US" sz="1350" b="1" dirty="0"/>
              <a:t>)</a:t>
            </a:r>
          </a:p>
          <a:p>
            <a:pPr marL="0" lvl="1" indent="0">
              <a:spcBef>
                <a:spcPts val="750"/>
              </a:spcBef>
              <a:buNone/>
            </a:pPr>
            <a:r>
              <a:rPr lang="en-US" sz="1350" b="1" dirty="0">
                <a:solidFill>
                  <a:srgbClr val="C00000"/>
                </a:solidFill>
              </a:rPr>
              <a:t>Trends by 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837" y="2083061"/>
            <a:ext cx="3773581" cy="383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12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6271"/>
            <a:ext cx="7886700" cy="99417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What are the impacts on the person and their family?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901" y="1910443"/>
            <a:ext cx="7464198" cy="3275920"/>
          </a:xfrm>
        </p:spPr>
        <p:txBody>
          <a:bodyPr/>
          <a:lstStyle/>
          <a:p>
            <a:pPr marL="257175" lvl="1" indent="-257175">
              <a:spcBef>
                <a:spcPts val="750"/>
              </a:spcBef>
            </a:pPr>
            <a:r>
              <a:rPr lang="en-US" sz="2100" dirty="0"/>
              <a:t>Opioid Career</a:t>
            </a:r>
          </a:p>
          <a:p>
            <a:pPr marL="257175" lvl="1" indent="-257175">
              <a:spcBef>
                <a:spcPts val="750"/>
              </a:spcBef>
            </a:pPr>
            <a:r>
              <a:rPr lang="en-US" sz="2100" dirty="0"/>
              <a:t>Dependence and Use Disorders</a:t>
            </a:r>
          </a:p>
          <a:p>
            <a:pPr marL="257175" lvl="1" indent="-257175">
              <a:spcBef>
                <a:spcPts val="750"/>
              </a:spcBef>
            </a:pPr>
            <a:r>
              <a:rPr lang="en-US" sz="2100" dirty="0"/>
              <a:t>Neonatal Abstinence Syndrome (NAS)</a:t>
            </a:r>
          </a:p>
          <a:p>
            <a:pPr marL="257175" lvl="1" indent="-257175">
              <a:spcBef>
                <a:spcPts val="750"/>
              </a:spcBef>
            </a:pPr>
            <a:r>
              <a:rPr lang="en-US" sz="2100" dirty="0"/>
              <a:t>Treatment</a:t>
            </a:r>
          </a:p>
          <a:p>
            <a:pPr marL="257175" lvl="1" indent="-257175">
              <a:spcBef>
                <a:spcPts val="750"/>
              </a:spcBef>
            </a:pPr>
            <a:r>
              <a:rPr lang="en-US" sz="2100" dirty="0"/>
              <a:t>Incarceration</a:t>
            </a:r>
          </a:p>
          <a:p>
            <a:pPr marL="257175" lvl="1" indent="-257175">
              <a:spcBef>
                <a:spcPts val="750"/>
              </a:spcBef>
            </a:pPr>
            <a:r>
              <a:rPr lang="en-US" sz="2100" dirty="0"/>
              <a:t>HIV/HCV and other health risks</a:t>
            </a:r>
          </a:p>
          <a:p>
            <a:pPr marL="257175" lvl="1" indent="-257175">
              <a:spcBef>
                <a:spcPts val="750"/>
              </a:spcBef>
            </a:pPr>
            <a:r>
              <a:rPr lang="en-US" sz="2100" dirty="0"/>
              <a:t>Morbidity &amp; Mortality</a:t>
            </a:r>
          </a:p>
          <a:p>
            <a:pPr marL="257175" lvl="1" indent="-257175">
              <a:spcBef>
                <a:spcPts val="750"/>
              </a:spcBef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587464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6271"/>
            <a:ext cx="7886700" cy="99417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What are the impacts on communities and what responses are needed?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9030"/>
            <a:ext cx="7886700" cy="3704544"/>
          </a:xfrm>
        </p:spPr>
        <p:txBody>
          <a:bodyPr/>
          <a:lstStyle/>
          <a:p>
            <a:pPr marL="0" lvl="1" indent="0">
              <a:spcBef>
                <a:spcPts val="750"/>
              </a:spcBef>
              <a:buNone/>
            </a:pPr>
            <a:r>
              <a:rPr lang="en-US" sz="2100" dirty="0"/>
              <a:t>Communities (geographic, demographic) need to target policies, programs and services in the following areas:</a:t>
            </a:r>
          </a:p>
          <a:p>
            <a:pPr marL="0" lvl="1" indent="0">
              <a:spcBef>
                <a:spcPts val="750"/>
              </a:spcBef>
              <a:buNone/>
            </a:pPr>
            <a:endParaRPr lang="en-US" sz="2100" dirty="0"/>
          </a:p>
          <a:p>
            <a:pPr marL="257175" lvl="1" indent="-257175">
              <a:spcBef>
                <a:spcPts val="750"/>
              </a:spcBef>
            </a:pPr>
            <a:r>
              <a:rPr lang="en-US" sz="2100" dirty="0"/>
              <a:t>Treatment Capacity</a:t>
            </a:r>
          </a:p>
          <a:p>
            <a:pPr marL="257175" lvl="1" indent="-257175">
              <a:spcBef>
                <a:spcPts val="750"/>
              </a:spcBef>
            </a:pPr>
            <a:r>
              <a:rPr lang="en-US" sz="2100" dirty="0"/>
              <a:t>Overdose education and prevention services</a:t>
            </a:r>
          </a:p>
          <a:p>
            <a:pPr marL="257175" lvl="1" indent="-257175">
              <a:spcBef>
                <a:spcPts val="750"/>
              </a:spcBef>
            </a:pPr>
            <a:r>
              <a:rPr lang="en-US" sz="2100" dirty="0"/>
              <a:t>HIV/HCV education and prevention services</a:t>
            </a:r>
          </a:p>
          <a:p>
            <a:pPr marL="257175" lvl="1" indent="-257175">
              <a:spcBef>
                <a:spcPts val="750"/>
              </a:spcBef>
            </a:pPr>
            <a:r>
              <a:rPr lang="en-US" sz="2100" dirty="0"/>
              <a:t>First responder education and training</a:t>
            </a:r>
          </a:p>
          <a:p>
            <a:pPr marL="257175" lvl="1" indent="-257175">
              <a:spcBef>
                <a:spcPts val="750"/>
              </a:spcBef>
            </a:pPr>
            <a:r>
              <a:rPr lang="en-US" sz="2100" dirty="0"/>
              <a:t>Expansion of naloxone distribution</a:t>
            </a:r>
          </a:p>
          <a:p>
            <a:pPr marL="257175" lvl="1" indent="-257175">
              <a:spcBef>
                <a:spcPts val="750"/>
              </a:spcBef>
            </a:pPr>
            <a:r>
              <a:rPr lang="en-US" sz="2100" dirty="0"/>
              <a:t>Pain alternatives</a:t>
            </a:r>
          </a:p>
          <a:p>
            <a:pPr marL="257175" lvl="1" indent="-257175">
              <a:spcBef>
                <a:spcPts val="750"/>
              </a:spcBef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041029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Opioid Crisis: What Early Care and Education Providers Need to Know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Implications for children and families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June 11, 2018	</a:t>
            </a:r>
          </a:p>
        </p:txBody>
      </p:sp>
    </p:spTree>
    <p:extLst>
      <p:ext uri="{BB962C8B-B14F-4D97-AF65-F5344CB8AC3E}">
        <p14:creationId xmlns:p14="http://schemas.microsoft.com/office/powerpoint/2010/main" val="298037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Neonatal Abstinence Syndrome (NAS)</a:t>
            </a:r>
          </a:p>
          <a:p>
            <a:r>
              <a:rPr lang="en-US" dirty="0"/>
              <a:t>Accidental overdose or ingestion</a:t>
            </a:r>
          </a:p>
          <a:p>
            <a:r>
              <a:rPr lang="en-US" dirty="0"/>
              <a:t>Trauma related to observing overdose, arrest, etc.</a:t>
            </a:r>
          </a:p>
          <a:p>
            <a:r>
              <a:rPr lang="en-US" dirty="0"/>
              <a:t>Risk of maltreatment and subsequent child welfare involvement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 to physical and social-emotional well-being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416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Lack of treatment resources</a:t>
            </a:r>
          </a:p>
          <a:p>
            <a:pPr lvl="1"/>
            <a:r>
              <a:rPr lang="en-US" dirty="0"/>
              <a:t>Geographic disparities</a:t>
            </a:r>
          </a:p>
          <a:p>
            <a:pPr lvl="1"/>
            <a:r>
              <a:rPr lang="en-US" dirty="0"/>
              <a:t>MAT for pregnant women</a:t>
            </a:r>
          </a:p>
          <a:p>
            <a:pPr lvl="1"/>
            <a:r>
              <a:rPr lang="en-US" dirty="0"/>
              <a:t>Accommodating parents with children</a:t>
            </a:r>
          </a:p>
          <a:p>
            <a:r>
              <a:rPr lang="en-US" dirty="0"/>
              <a:t>Lack of child care, dedicated early childhood resources</a:t>
            </a:r>
          </a:p>
          <a:p>
            <a:r>
              <a:rPr lang="en-US" dirty="0"/>
              <a:t>Lack of supports for kinship caregivers</a:t>
            </a:r>
          </a:p>
          <a:p>
            <a:r>
              <a:rPr lang="en-US" dirty="0"/>
              <a:t>Not enough accurate and detailed data</a:t>
            </a:r>
          </a:p>
          <a:p>
            <a:r>
              <a:rPr lang="en-US" dirty="0"/>
              <a:t>Best practices still emerging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Lack of resources and supports hamper our response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8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617537"/>
          </a:xfrm>
        </p:spPr>
        <p:txBody>
          <a:bodyPr/>
          <a:lstStyle/>
          <a:p>
            <a:pPr algn="l"/>
            <a:r>
              <a:rPr lang="en-US" dirty="0"/>
              <a:t>Outline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739900"/>
            <a:ext cx="6858000" cy="3517900"/>
          </a:xfrm>
        </p:spPr>
        <p:txBody>
          <a:bodyPr/>
          <a:lstStyle/>
          <a:p>
            <a:pPr marL="285750" indent="-285750" algn="l">
              <a:buFont typeface="Arial" charset="0"/>
              <a:buChar char="•"/>
            </a:pPr>
            <a:r>
              <a:rPr lang="en-US" dirty="0"/>
              <a:t>Overview of opioids and the opioids crisis</a:t>
            </a:r>
          </a:p>
          <a:p>
            <a:pPr marL="628650" lvl="1" indent="-285750" algn="l">
              <a:buFont typeface="Arial" charset="0"/>
              <a:buChar char="•"/>
            </a:pPr>
            <a:r>
              <a:rPr lang="en-US" dirty="0"/>
              <a:t>Presenter: Stephanie Schmitz </a:t>
            </a:r>
            <a:r>
              <a:rPr lang="en-US" dirty="0" err="1"/>
              <a:t>Bechteler</a:t>
            </a:r>
            <a:r>
              <a:rPr lang="en-US" dirty="0"/>
              <a:t>, PhD, Chicago Urban League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dirty="0"/>
              <a:t>Implications for young children and their families</a:t>
            </a:r>
          </a:p>
          <a:p>
            <a:pPr marL="628650" lvl="1" indent="-285750" algn="l">
              <a:buFont typeface="Arial" charset="0"/>
              <a:buChar char="•"/>
            </a:pPr>
            <a:r>
              <a:rPr lang="en-US" dirty="0"/>
              <a:t>Presenter: </a:t>
            </a:r>
            <a:r>
              <a:rPr lang="en-US" dirty="0" err="1"/>
              <a:t>Carie</a:t>
            </a:r>
            <a:r>
              <a:rPr lang="en-US" dirty="0"/>
              <a:t> </a:t>
            </a:r>
            <a:r>
              <a:rPr lang="en-US" dirty="0" err="1"/>
              <a:t>Bires</a:t>
            </a:r>
            <a:r>
              <a:rPr lang="en-US" dirty="0"/>
              <a:t>, Ounce of Prevention Fund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dirty="0"/>
              <a:t>Addressing the crisis</a:t>
            </a:r>
          </a:p>
          <a:p>
            <a:pPr marL="628650" lvl="1" indent="-285750" algn="l">
              <a:buFont typeface="Arial" charset="0"/>
              <a:buChar char="•"/>
            </a:pPr>
            <a:r>
              <a:rPr lang="en-US" dirty="0"/>
              <a:t>Presenter: Julia Zhu, Governor’s Office of Early Childhood Development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dirty="0"/>
              <a:t>Program response</a:t>
            </a:r>
          </a:p>
          <a:p>
            <a:pPr marL="628650" lvl="1" indent="-285750" algn="l">
              <a:buFont typeface="Arial" charset="0"/>
              <a:buChar char="•"/>
            </a:pPr>
            <a:r>
              <a:rPr lang="en-US" dirty="0"/>
              <a:t>Presenter: Brent Cummins, Chestnut Health Systems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dirty="0"/>
              <a:t>Closing</a:t>
            </a:r>
          </a:p>
        </p:txBody>
      </p:sp>
    </p:spTree>
    <p:extLst>
      <p:ext uri="{BB962C8B-B14F-4D97-AF65-F5344CB8AC3E}">
        <p14:creationId xmlns:p14="http://schemas.microsoft.com/office/powerpoint/2010/main" val="806218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Lack of comprehensive, consistent, and aligned policy, procedure, and practice</a:t>
            </a:r>
          </a:p>
          <a:p>
            <a:r>
              <a:rPr lang="en-US" dirty="0"/>
              <a:t>Response efforts have focused mostly on adults, not children or families as a unit</a:t>
            </a:r>
          </a:p>
          <a:p>
            <a:r>
              <a:rPr lang="en-US" dirty="0"/>
              <a:t>Lack of attention on prevention, particularly secondary prevention</a:t>
            </a:r>
          </a:p>
          <a:p>
            <a:r>
              <a:rPr lang="en-US" dirty="0"/>
              <a:t>Low awareness</a:t>
            </a:r>
          </a:p>
          <a:p>
            <a:r>
              <a:rPr lang="en-US" dirty="0"/>
              <a:t>Stigma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concerns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177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FC0E9-7E67-4913-AC68-A8E991F0D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the Crisis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F4EC1-5085-4CB6-AEB3-866A48506E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0404" y="3140075"/>
            <a:ext cx="4888871" cy="808038"/>
          </a:xfrm>
        </p:spPr>
        <p:txBody>
          <a:bodyPr/>
          <a:lstStyle/>
          <a:p>
            <a:r>
              <a:rPr lang="en-US" sz="1800" i="1" dirty="0"/>
              <a:t>The Opioid Crisis: What Early Care and Education Providers Need to Know</a:t>
            </a:r>
          </a:p>
          <a:p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830484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9508" y="1668379"/>
            <a:ext cx="8432585" cy="4139498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/>
              <a:t>Five point strategy to combat the opioid crisis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Access: better addiction prevention, treatment, and recovery services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Data: Better data on the epidemic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Pain: Better pain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Overdoses: Better targeting of overdose reversing drugs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Research: Better research on pain and addiction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Response-Department of </a:t>
            </a:r>
            <a:r>
              <a:rPr lang="en-US"/>
              <a:t>Health and Human </a:t>
            </a:r>
            <a:r>
              <a:rPr lang="en-US" dirty="0"/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1400716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9508" y="1172232"/>
            <a:ext cx="8432585" cy="4484676"/>
          </a:xfrm>
        </p:spPr>
        <p:txBody>
          <a:bodyPr/>
          <a:lstStyle/>
          <a:p>
            <a:r>
              <a:rPr lang="en-US" sz="2400" dirty="0"/>
              <a:t>State of Illinois Opioid Action Plan and State Targeted Response</a:t>
            </a:r>
          </a:p>
          <a:p>
            <a:pPr lvl="1"/>
            <a:r>
              <a:rPr lang="en-US" sz="2000" dirty="0"/>
              <a:t>Prevention: preventing people from using opioids</a:t>
            </a:r>
          </a:p>
          <a:p>
            <a:pPr lvl="1"/>
            <a:r>
              <a:rPr lang="en-US" sz="2000" dirty="0"/>
              <a:t>Treatment and Recovery: providing evidence-based treatment and recovery services to Illinois citizens with opioid use disorder (OUD) </a:t>
            </a:r>
          </a:p>
          <a:p>
            <a:pPr lvl="1"/>
            <a:r>
              <a:rPr lang="en-US" sz="2000" dirty="0"/>
              <a:t>Response: avoiding death after overdose</a:t>
            </a:r>
          </a:p>
          <a:p>
            <a:r>
              <a:rPr lang="en-US" sz="2400" dirty="0"/>
              <a:t>Illinois Opioid Crisis Response Advisory Council</a:t>
            </a:r>
          </a:p>
          <a:p>
            <a:pPr lvl="1"/>
            <a:r>
              <a:rPr lang="en-US" sz="2000" dirty="0"/>
              <a:t>Children and Families Committee</a:t>
            </a:r>
          </a:p>
          <a:p>
            <a:pPr lvl="1"/>
            <a:r>
              <a:rPr lang="en-US" sz="2000" dirty="0"/>
              <a:t>Committee Workgroups: </a:t>
            </a:r>
          </a:p>
          <a:p>
            <a:pPr lvl="2"/>
            <a:r>
              <a:rPr lang="en-US" sz="1600" dirty="0"/>
              <a:t>Family Support and SUD Treatment Programs Workgroup: June 12th, 2:00-3:00 PM</a:t>
            </a:r>
          </a:p>
          <a:p>
            <a:pPr lvl="2"/>
            <a:r>
              <a:rPr lang="en-US" sz="1600" dirty="0"/>
              <a:t>Childcare Assistance Resources Workgroup: June 20th, 11:30 AM-1:00 PM</a:t>
            </a:r>
          </a:p>
          <a:p>
            <a:pPr lvl="2"/>
            <a:r>
              <a:rPr lang="en-US" sz="1600" dirty="0"/>
              <a:t>Youth and Family-Specific MAT Workgroup: June 21st, 12:00-1:30 PM</a:t>
            </a:r>
            <a:endParaRPr lang="en-US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Response</a:t>
            </a:r>
          </a:p>
        </p:txBody>
      </p:sp>
    </p:spTree>
    <p:extLst>
      <p:ext uri="{BB962C8B-B14F-4D97-AF65-F5344CB8AC3E}">
        <p14:creationId xmlns:p14="http://schemas.microsoft.com/office/powerpoint/2010/main" val="1985672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9508" y="1186662"/>
            <a:ext cx="8432585" cy="4484676"/>
          </a:xfrm>
        </p:spPr>
        <p:txBody>
          <a:bodyPr/>
          <a:lstStyle/>
          <a:p>
            <a:r>
              <a:rPr lang="en-US" sz="2800" dirty="0"/>
              <a:t>Standing order on naloxone</a:t>
            </a:r>
          </a:p>
          <a:p>
            <a:r>
              <a:rPr lang="en-US" sz="2800" dirty="0"/>
              <a:t>Opioid crisis helpline</a:t>
            </a:r>
          </a:p>
          <a:p>
            <a:pPr lvl="1"/>
            <a:r>
              <a:rPr lang="en-US" sz="2400" dirty="0"/>
              <a:t>833-2-FIND-HELP or </a:t>
            </a:r>
            <a:r>
              <a:rPr lang="en-US" sz="2400" dirty="0" err="1"/>
              <a:t>helplineIL.org</a:t>
            </a:r>
            <a:endParaRPr lang="en-US" sz="2400" dirty="0"/>
          </a:p>
          <a:p>
            <a:r>
              <a:rPr lang="en-US" sz="2800" dirty="0"/>
              <a:t>10 pilot programs under 1115 Medicaid waiver</a:t>
            </a:r>
          </a:p>
          <a:p>
            <a:r>
              <a:rPr lang="en-US" sz="2800" dirty="0"/>
              <a:t>Speakers Bureau: </a:t>
            </a:r>
            <a:r>
              <a:rPr lang="en-US" sz="2800" u="sng" dirty="0">
                <a:hlinkClick r:id="rId3"/>
              </a:rPr>
              <a:t>goo.gl/forms/gtZQpCLdzpWOZcCc2</a:t>
            </a:r>
            <a:endParaRPr lang="en-US" sz="2000" dirty="0"/>
          </a:p>
          <a:p>
            <a:pPr marL="0" indent="0">
              <a:buNone/>
            </a:pPr>
            <a:endParaRPr lang="en-US" sz="2800" dirty="0"/>
          </a:p>
          <a:p>
            <a:pPr lvl="1"/>
            <a:endParaRPr lang="en-US" sz="1800" dirty="0"/>
          </a:p>
          <a:p>
            <a:endParaRPr lang="en-US" sz="20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Response</a:t>
            </a:r>
          </a:p>
        </p:txBody>
      </p:sp>
    </p:spTree>
    <p:extLst>
      <p:ext uri="{BB962C8B-B14F-4D97-AF65-F5344CB8AC3E}">
        <p14:creationId xmlns:p14="http://schemas.microsoft.com/office/powerpoint/2010/main" val="10240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9508" y="1625599"/>
            <a:ext cx="8432585" cy="4182277"/>
          </a:xfrm>
        </p:spPr>
        <p:txBody>
          <a:bodyPr/>
          <a:lstStyle/>
          <a:p>
            <a:r>
              <a:rPr lang="en-US" dirty="0"/>
              <a:t>Learn more about substance use and substance use treatment</a:t>
            </a:r>
          </a:p>
          <a:p>
            <a:pPr lvl="1"/>
            <a:r>
              <a:rPr lang="en-US" dirty="0"/>
              <a:t>Illinois Department of Public Health: </a:t>
            </a:r>
            <a:r>
              <a:rPr lang="en-US" dirty="0">
                <a:hlinkClick r:id="rId3"/>
              </a:rPr>
              <a:t>www.dph.Illinois.gov/opioids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4"/>
              </a:rPr>
              <a:t>www.hhs.gov/opioids</a:t>
            </a:r>
            <a:endParaRPr lang="en-US" dirty="0"/>
          </a:p>
          <a:p>
            <a:r>
              <a:rPr lang="en-US" dirty="0"/>
              <a:t>Naloxone</a:t>
            </a:r>
          </a:p>
          <a:p>
            <a:r>
              <a:rPr lang="en-US" dirty="0"/>
              <a:t>Community level comprehensive response</a:t>
            </a:r>
          </a:p>
          <a:p>
            <a:r>
              <a:rPr lang="en-US" dirty="0"/>
              <a:t>Advocacy and stigma reduction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providers and communities do?</a:t>
            </a:r>
          </a:p>
        </p:txBody>
      </p:sp>
    </p:spTree>
    <p:extLst>
      <p:ext uri="{BB962C8B-B14F-4D97-AF65-F5344CB8AC3E}">
        <p14:creationId xmlns:p14="http://schemas.microsoft.com/office/powerpoint/2010/main" val="2508110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114300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</a:rPr>
              <a:t>Helping Families Recover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2285999"/>
            <a:ext cx="9144000" cy="1295401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Brent Cummins MA, LPC, CADC, ATE, GCE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Director of Adult Addiction Treatment and Recovery Support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Chestnut Health Systems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bcummins@chestnut.org   |  www.chestnut.org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275440"/>
            <a:ext cx="2609850" cy="104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457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371600"/>
            <a:ext cx="9144000" cy="82391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About Chestnut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2362200"/>
            <a:ext cx="7391400" cy="3611563"/>
          </a:xfrm>
        </p:spPr>
        <p:txBody>
          <a:bodyPr>
            <a:noAutofit/>
          </a:bodyPr>
          <a:lstStyle/>
          <a:p>
            <a:pPr marL="171450" indent="-171450"/>
            <a:r>
              <a:rPr lang="en-US" sz="1800" dirty="0">
                <a:solidFill>
                  <a:schemeClr val="bg1"/>
                </a:solidFill>
                <a:cs typeface="Arial" panose="020B0604020202020204" pitchFamily="34" charset="0"/>
              </a:rPr>
              <a:t>Chestnut is a not-for-profit human services organization with more than 700 professional full and part-time staff providing services out of 25 locations throughout Illinois.</a:t>
            </a:r>
          </a:p>
          <a:p>
            <a:pPr marL="171450" indent="-171450"/>
            <a:endParaRPr lang="en-US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chemeClr val="bg1"/>
                </a:solidFill>
                <a:cs typeface="Arial" panose="020B0604020202020204" pitchFamily="34" charset="0"/>
              </a:rPr>
              <a:t>Chestnut’s programs and services fall into four core service areas: </a:t>
            </a:r>
          </a:p>
          <a:p>
            <a:pPr marL="628650" indent="-166688"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  <a:cs typeface="Arial" panose="020B0604020202020204" pitchFamily="34" charset="0"/>
              </a:rPr>
              <a:t>Substance abuse treatment and prevention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cs typeface="Arial" panose="020B0604020202020204" pitchFamily="34" charset="0"/>
              </a:rPr>
              <a:t>Mental health treatment and services to the chronically and persistently ill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cs typeface="Arial" panose="020B0604020202020204" pitchFamily="34" charset="0"/>
              </a:rPr>
              <a:t>Community based primary health care center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cs typeface="Arial" panose="020B0604020202020204" pitchFamily="34" charset="0"/>
              </a:rPr>
              <a:t>Applied behavioral research, training and publications</a:t>
            </a:r>
          </a:p>
          <a:p>
            <a:pPr marL="457200" lvl="1" indent="0">
              <a:buNone/>
            </a:pPr>
            <a:endParaRPr lang="en-US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28600" indent="-171450"/>
            <a:r>
              <a:rPr lang="en-US" sz="1800" dirty="0">
                <a:solidFill>
                  <a:schemeClr val="bg1"/>
                </a:solidFill>
                <a:cs typeface="Arial" panose="020B0604020202020204" pitchFamily="34" charset="0"/>
              </a:rPr>
              <a:t>Continuously accredited by </a:t>
            </a:r>
            <a:r>
              <a:rPr lang="en-US" sz="1800" i="1" dirty="0">
                <a:solidFill>
                  <a:schemeClr val="bg1"/>
                </a:solidFill>
                <a:cs typeface="Arial" panose="020B0604020202020204" pitchFamily="34" charset="0"/>
              </a:rPr>
              <a:t>The Joint Commission</a:t>
            </a:r>
            <a:r>
              <a:rPr lang="en-US" sz="1800" dirty="0">
                <a:solidFill>
                  <a:schemeClr val="bg1"/>
                </a:solidFill>
                <a:cs typeface="Arial" panose="020B0604020202020204" pitchFamily="34" charset="0"/>
              </a:rPr>
              <a:t> (JCAHO) since 1975.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293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5517" y="1371600"/>
            <a:ext cx="3276600" cy="67151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Locations</a:t>
            </a:r>
          </a:p>
        </p:txBody>
      </p:sp>
      <p:pic>
        <p:nvPicPr>
          <p:cNvPr id="1027" name="Picture 3" descr="C:\Users\rgregory\Desktop\IL_MapGraphic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063" y="1143000"/>
            <a:ext cx="4419937" cy="571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2133600"/>
            <a:ext cx="5257800" cy="4286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Chicago</a:t>
            </a:r>
          </a:p>
          <a:p>
            <a:pPr marL="342900" marR="0" lvl="0" indent="-3429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Joliet</a:t>
            </a:r>
          </a:p>
          <a:p>
            <a:pPr marL="342900" marR="0" lvl="0" indent="-3429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Bloomington 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Corporate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Headquarters</a:t>
            </a:r>
          </a:p>
          <a:p>
            <a:pPr marL="342900" marR="0" lvl="0" indent="-3429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Bloomington 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Current Health Center</a:t>
            </a:r>
          </a:p>
          <a:p>
            <a:pPr marL="342900" marR="0" lvl="0" indent="-3429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Bloomington – Lighthouse Institute</a:t>
            </a:r>
          </a:p>
          <a:p>
            <a:pPr marL="342900" marR="0" lvl="0" indent="-3429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Bloomington – Future Health Center</a:t>
            </a:r>
          </a:p>
          <a:p>
            <a:pPr marL="342900" marR="0" lvl="0" indent="-3429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Decatur</a:t>
            </a:r>
          </a:p>
          <a:p>
            <a:pPr marL="342900" marR="0" lvl="0" indent="-3429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Maryville</a:t>
            </a:r>
          </a:p>
          <a:p>
            <a:pPr marL="342900" marR="0" lvl="0" indent="-3429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Granite City</a:t>
            </a:r>
          </a:p>
          <a:p>
            <a:pPr marL="342900" marR="0" lvl="0" indent="-3429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Belleville</a:t>
            </a:r>
          </a:p>
          <a:p>
            <a:pPr marL="342900" marR="0" lvl="0" indent="-3429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Edwardsville</a:t>
            </a:r>
          </a:p>
        </p:txBody>
      </p:sp>
    </p:spTree>
    <p:extLst>
      <p:ext uri="{BB962C8B-B14F-4D97-AF65-F5344CB8AC3E}">
        <p14:creationId xmlns:p14="http://schemas.microsoft.com/office/powerpoint/2010/main" val="30759268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u="sng" dirty="0"/>
              <a:t>SAMHSA Grant: Pregnant and Postpartum Women living with Opioid Use Disorder: </a:t>
            </a:r>
          </a:p>
          <a:p>
            <a:pPr marL="0" indent="0">
              <a:buNone/>
            </a:pPr>
            <a:endParaRPr lang="en-US" sz="2400" b="1" u="sng" dirty="0"/>
          </a:p>
          <a:p>
            <a:r>
              <a:rPr lang="en-US" sz="2000" dirty="0"/>
              <a:t>5 year grant being done in collaboration with Queen of Peace and the Wish Clinic at St. Mary’s Hospital in St. Louis.  </a:t>
            </a:r>
          </a:p>
          <a:p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Grant of its kind. </a:t>
            </a:r>
          </a:p>
          <a:p>
            <a:r>
              <a:rPr lang="en-US" sz="2000" dirty="0"/>
              <a:t>18 individuals per year will be served. </a:t>
            </a:r>
          </a:p>
          <a:p>
            <a:r>
              <a:rPr lang="en-US" sz="2000" dirty="0"/>
              <a:t>Services include: </a:t>
            </a:r>
          </a:p>
          <a:p>
            <a:pPr lvl="1"/>
            <a:r>
              <a:rPr lang="en-US" sz="2000" dirty="0"/>
              <a:t>Residential treatment &amp; Recovery Home Services  at Queen of Peace in St. Louis, Missouri. </a:t>
            </a:r>
          </a:p>
          <a:p>
            <a:pPr lvl="1"/>
            <a:r>
              <a:rPr lang="en-US" sz="2000" dirty="0"/>
              <a:t>Childcare options through Queen of Peace while receiving treatment services. </a:t>
            </a:r>
          </a:p>
          <a:p>
            <a:pPr lvl="1"/>
            <a:r>
              <a:rPr lang="en-US" sz="2000" dirty="0"/>
              <a:t>Medication Assisted Treatment through St. Mary’s Hospital. </a:t>
            </a:r>
          </a:p>
          <a:p>
            <a:pPr lvl="1"/>
            <a:r>
              <a:rPr lang="en-US" sz="2000" dirty="0"/>
              <a:t>Intensive Outpatient and Outpatient Treatment Through Chestnut. </a:t>
            </a:r>
          </a:p>
          <a:p>
            <a:pPr lvl="1"/>
            <a:r>
              <a:rPr lang="en-US" sz="2000" dirty="0"/>
              <a:t>Incentives for Treatment Compliance</a:t>
            </a:r>
          </a:p>
          <a:p>
            <a:pPr lvl="1"/>
            <a:r>
              <a:rPr lang="en-US" sz="2000" dirty="0"/>
              <a:t>Home based Parenting Education </a:t>
            </a:r>
          </a:p>
          <a:p>
            <a:pPr lvl="1"/>
            <a:r>
              <a:rPr lang="en-US" sz="2000" dirty="0"/>
              <a:t>Doula Services</a:t>
            </a:r>
          </a:p>
          <a:p>
            <a:pPr lvl="1"/>
            <a:r>
              <a:rPr lang="en-US" sz="2000" dirty="0"/>
              <a:t>Linkage to other supportive, wrap-around services 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471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Understanding Opioids and Opioid Use in Illinois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Stephanie Schmitz Bechteler, PhD.</a:t>
            </a:r>
          </a:p>
          <a:p>
            <a:r>
              <a:rPr lang="en-US" dirty="0"/>
              <a:t>Vice President and Executive Director,</a:t>
            </a:r>
          </a:p>
          <a:p>
            <a:r>
              <a:rPr lang="en-US" dirty="0"/>
              <a:t>Research &amp; Policy Center at the Chicago Urban League</a:t>
            </a:r>
          </a:p>
        </p:txBody>
      </p:sp>
    </p:spTree>
    <p:extLst>
      <p:ext uri="{BB962C8B-B14F-4D97-AF65-F5344CB8AC3E}">
        <p14:creationId xmlns:p14="http://schemas.microsoft.com/office/powerpoint/2010/main" val="17596131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692879"/>
            <a:ext cx="6858000" cy="617537"/>
          </a:xfrm>
        </p:spPr>
        <p:txBody>
          <a:bodyPr/>
          <a:lstStyle/>
          <a:p>
            <a:pPr algn="l"/>
            <a:r>
              <a:rPr lang="en-US" dirty="0"/>
              <a:t>Closing and contact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310416"/>
            <a:ext cx="6858000" cy="3517900"/>
          </a:xfrm>
        </p:spPr>
        <p:txBody>
          <a:bodyPr/>
          <a:lstStyle/>
          <a:p>
            <a:pPr marL="285750" indent="-285750" algn="l">
              <a:buFont typeface="Arial" charset="0"/>
              <a:buChar char="•"/>
            </a:pPr>
            <a:r>
              <a:rPr lang="en-US" dirty="0"/>
              <a:t>Stephanie J. Schmitz </a:t>
            </a:r>
            <a:r>
              <a:rPr lang="en-US" dirty="0" err="1"/>
              <a:t>Bechteler</a:t>
            </a:r>
            <a:r>
              <a:rPr lang="en-US" dirty="0"/>
              <a:t>, </a:t>
            </a:r>
            <a:r>
              <a:rPr lang="en-US" dirty="0" err="1"/>
              <a:t>Ph.D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Vice President and Executive Director</a:t>
            </a:r>
            <a:br>
              <a:rPr lang="en-US" dirty="0"/>
            </a:br>
            <a:r>
              <a:rPr lang="en-US" dirty="0"/>
              <a:t>Research &amp; Policy Center at the Chicago Urban League</a:t>
            </a:r>
            <a:br>
              <a:rPr lang="en-US" dirty="0"/>
            </a:br>
            <a:r>
              <a:rPr lang="en-US" dirty="0">
                <a:hlinkClick r:id="rId3"/>
              </a:rPr>
              <a:t>sbechteler@thechicagourbanleague.org</a:t>
            </a:r>
            <a:endParaRPr lang="en-US" dirty="0"/>
          </a:p>
          <a:p>
            <a:pPr marL="285750" indent="-285750" algn="l">
              <a:buFont typeface="Arial" charset="0"/>
              <a:buChar char="•"/>
            </a:pPr>
            <a:r>
              <a:rPr lang="en-US" dirty="0" err="1"/>
              <a:t>Carie</a:t>
            </a:r>
            <a:r>
              <a:rPr lang="en-US" dirty="0"/>
              <a:t> </a:t>
            </a:r>
            <a:r>
              <a:rPr lang="en-US" dirty="0" err="1"/>
              <a:t>Bires</a:t>
            </a:r>
            <a:r>
              <a:rPr lang="en-US" dirty="0"/>
              <a:t>, MSW</a:t>
            </a:r>
            <a:br>
              <a:rPr lang="en-US" dirty="0"/>
            </a:br>
            <a:r>
              <a:rPr lang="en-US" dirty="0"/>
              <a:t>Senior Policy Manager</a:t>
            </a:r>
            <a:br>
              <a:rPr lang="en-US" dirty="0"/>
            </a:br>
            <a:r>
              <a:rPr lang="en-US" dirty="0"/>
              <a:t>Illinois Policy Team, Ounce of Prevention Fund</a:t>
            </a:r>
            <a:br>
              <a:rPr lang="en-US" dirty="0"/>
            </a:br>
            <a:r>
              <a:rPr lang="en-US" dirty="0">
                <a:hlinkClick r:id="rId4"/>
              </a:rPr>
              <a:t>cbires@theounce.org</a:t>
            </a:r>
            <a:endParaRPr lang="en-US" dirty="0"/>
          </a:p>
          <a:p>
            <a:pPr marL="285750" indent="-285750" algn="l">
              <a:buFont typeface="Arial" charset="0"/>
              <a:buChar char="•"/>
            </a:pPr>
            <a:r>
              <a:rPr lang="en-US" dirty="0"/>
              <a:t>Julia Zhu, MPP</a:t>
            </a:r>
            <a:br>
              <a:rPr lang="en-US" dirty="0"/>
            </a:br>
            <a:r>
              <a:rPr lang="en-US" dirty="0"/>
              <a:t>Community Systems Policy Director</a:t>
            </a:r>
            <a:br>
              <a:rPr lang="en-US" dirty="0"/>
            </a:br>
            <a:r>
              <a:rPr lang="en-US" dirty="0"/>
              <a:t>Governor’s Office of Early Childhood Development</a:t>
            </a:r>
            <a:br>
              <a:rPr lang="en-US" dirty="0"/>
            </a:br>
            <a:r>
              <a:rPr lang="en-US" dirty="0">
                <a:hlinkClick r:id="rId5"/>
              </a:rPr>
              <a:t>julia.zhu@illinois.gov</a:t>
            </a:r>
            <a:endParaRPr lang="en-US" dirty="0"/>
          </a:p>
          <a:p>
            <a:pPr marL="285750" indent="-285750" algn="l">
              <a:buFont typeface="Arial" charset="0"/>
              <a:buChar char="•"/>
            </a:pPr>
            <a:r>
              <a:rPr lang="en-US" dirty="0"/>
              <a:t>Brent Cummins, MA, LPC, CADC, ATE, GCE</a:t>
            </a:r>
            <a:br>
              <a:rPr lang="en-US" dirty="0"/>
            </a:br>
            <a:r>
              <a:rPr lang="en-US" dirty="0"/>
              <a:t>Director of Adult Addiction Treatment and Recovery Support </a:t>
            </a:r>
            <a:br>
              <a:rPr lang="en-US" dirty="0"/>
            </a:br>
            <a:r>
              <a:rPr lang="en-US" dirty="0"/>
              <a:t>Chestnut Health Systems</a:t>
            </a:r>
            <a:br>
              <a:rPr lang="en-US" dirty="0"/>
            </a:br>
            <a:r>
              <a:rPr lang="en-US" dirty="0">
                <a:hlinkClick r:id="rId6"/>
              </a:rPr>
              <a:t>bcummins@chestnut.org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872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9750"/>
            <a:ext cx="7886700" cy="99417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What are opioids?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83922"/>
            <a:ext cx="7886700" cy="3506051"/>
          </a:xfrm>
        </p:spPr>
        <p:txBody>
          <a:bodyPr/>
          <a:lstStyle/>
          <a:p>
            <a:r>
              <a:rPr lang="en-US" sz="1800" dirty="0"/>
              <a:t>Opioids are a class of drugs that are used to </a:t>
            </a:r>
            <a:r>
              <a:rPr lang="en-US" sz="1800" b="1" u="sng" dirty="0"/>
              <a:t>reduce or dull pain</a:t>
            </a:r>
          </a:p>
          <a:p>
            <a:pPr lvl="1"/>
            <a:r>
              <a:rPr lang="en-US" sz="1500" dirty="0"/>
              <a:t>Can be used/misused medically for physical pain (acute pain; chronic pain)</a:t>
            </a:r>
          </a:p>
          <a:p>
            <a:pPr lvl="1"/>
            <a:r>
              <a:rPr lang="en-US" sz="1500" dirty="0"/>
              <a:t>Misused medically for emotional pain (depression, anxiety, trauma)</a:t>
            </a:r>
          </a:p>
          <a:p>
            <a:pPr lvl="1"/>
            <a:endParaRPr lang="en-US" dirty="0"/>
          </a:p>
          <a:p>
            <a:r>
              <a:rPr lang="en-US" sz="1800" dirty="0"/>
              <a:t>A substance classified into three forms: NATURAL, SEMI- SYNTHETIC and SYNTHETIC</a:t>
            </a:r>
          </a:p>
          <a:p>
            <a:pPr lvl="1"/>
            <a:r>
              <a:rPr lang="en-US" sz="1500" b="1" dirty="0">
                <a:solidFill>
                  <a:srgbClr val="C00000"/>
                </a:solidFill>
              </a:rPr>
              <a:t>Opiate</a:t>
            </a:r>
            <a:r>
              <a:rPr lang="en-US" sz="1500" b="1" dirty="0"/>
              <a:t> </a:t>
            </a:r>
            <a:r>
              <a:rPr lang="en-US" sz="1500" dirty="0"/>
              <a:t>– this is what people call the “natural form”</a:t>
            </a:r>
          </a:p>
          <a:p>
            <a:pPr lvl="2"/>
            <a:r>
              <a:rPr lang="en-US" sz="1350" dirty="0"/>
              <a:t>A chemical compound that occurs naturally in plants like the poppy which can be extracted to make </a:t>
            </a:r>
            <a:r>
              <a:rPr lang="en-US" sz="1350" i="1" dirty="0"/>
              <a:t>morphine</a:t>
            </a:r>
          </a:p>
          <a:p>
            <a:pPr lvl="1"/>
            <a:r>
              <a:rPr lang="en-US" sz="1500" b="1" dirty="0">
                <a:solidFill>
                  <a:srgbClr val="C00000"/>
                </a:solidFill>
              </a:rPr>
              <a:t>Semi-Synthetic Opioid </a:t>
            </a:r>
            <a:r>
              <a:rPr lang="en-US" sz="1500" dirty="0"/>
              <a:t>– created/derived in a lab from natural opiates, which can be used to make </a:t>
            </a:r>
            <a:r>
              <a:rPr lang="en-US" sz="1500" i="1" dirty="0"/>
              <a:t>hydrocodone (Vicodin), oxycodone (OxyContin) and heroin</a:t>
            </a:r>
          </a:p>
          <a:p>
            <a:pPr lvl="1"/>
            <a:r>
              <a:rPr lang="en-US" sz="1500" b="1" dirty="0">
                <a:solidFill>
                  <a:srgbClr val="C00000"/>
                </a:solidFill>
              </a:rPr>
              <a:t>Synthetic Opioid</a:t>
            </a:r>
            <a:r>
              <a:rPr lang="en-US" sz="1500" dirty="0"/>
              <a:t> – completely manmade lab substances which can be used to make </a:t>
            </a:r>
            <a:r>
              <a:rPr lang="en-US" sz="1500" i="1" dirty="0"/>
              <a:t>fentanyl </a:t>
            </a:r>
            <a:endParaRPr lang="en-US" sz="15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363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6271"/>
            <a:ext cx="7886700" cy="99417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Which opioids are often discussed?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10443"/>
            <a:ext cx="7886700" cy="3833132"/>
          </a:xfrm>
        </p:spPr>
        <p:txBody>
          <a:bodyPr/>
          <a:lstStyle/>
          <a:p>
            <a:pPr marL="171450" lvl="1">
              <a:spcBef>
                <a:spcPts val="750"/>
              </a:spcBef>
            </a:pPr>
            <a:r>
              <a:rPr lang="en-US" b="1" dirty="0"/>
              <a:t>Opioid pills </a:t>
            </a:r>
            <a:r>
              <a:rPr lang="en-US" dirty="0"/>
              <a:t>(</a:t>
            </a:r>
            <a:r>
              <a:rPr lang="en-US" sz="1500" dirty="0"/>
              <a:t>Commonly referred to as “pain pills” – Vicodin, OxyContin, Percocet, Dilaudid)</a:t>
            </a:r>
          </a:p>
          <a:p>
            <a:pPr lvl="1"/>
            <a:r>
              <a:rPr lang="en-US" sz="1500" dirty="0"/>
              <a:t>Use: Medical or nonmedical pain management</a:t>
            </a:r>
          </a:p>
          <a:p>
            <a:pPr lvl="1"/>
            <a:r>
              <a:rPr lang="en-US" sz="1500" dirty="0"/>
              <a:t>Access: Prescribed by a licensed physician or diversion (family, friends, drug market sales) </a:t>
            </a:r>
          </a:p>
          <a:p>
            <a:pPr lvl="1"/>
            <a:r>
              <a:rPr lang="en-US" sz="1500" dirty="0"/>
              <a:t>Administration: oral/IV for medical pain management; oral, nasal, injection for nonmedical pain management</a:t>
            </a:r>
          </a:p>
          <a:p>
            <a:r>
              <a:rPr lang="en-US" sz="1800" b="1" dirty="0"/>
              <a:t>Heroin</a:t>
            </a:r>
          </a:p>
          <a:p>
            <a:pPr lvl="1"/>
            <a:r>
              <a:rPr lang="en-US" sz="1500" dirty="0"/>
              <a:t>Use: nonmedical pain management</a:t>
            </a:r>
          </a:p>
          <a:p>
            <a:pPr lvl="1"/>
            <a:r>
              <a:rPr lang="en-US" sz="1500" dirty="0"/>
              <a:t>Access: drug market sales</a:t>
            </a:r>
          </a:p>
          <a:p>
            <a:pPr lvl="1"/>
            <a:r>
              <a:rPr lang="en-US" sz="1500" dirty="0"/>
              <a:t>Administration: nasal, injection, inhalation</a:t>
            </a:r>
            <a:endParaRPr lang="en-US" dirty="0"/>
          </a:p>
          <a:p>
            <a:r>
              <a:rPr lang="en-US" sz="1800" b="1" dirty="0"/>
              <a:t>Fentanyl</a:t>
            </a:r>
          </a:p>
          <a:p>
            <a:pPr lvl="1"/>
            <a:r>
              <a:rPr lang="en-US" sz="1500" dirty="0"/>
              <a:t>Use: Medical or nonmedical pain management</a:t>
            </a:r>
          </a:p>
          <a:p>
            <a:pPr lvl="1"/>
            <a:r>
              <a:rPr lang="en-US" sz="1500" dirty="0"/>
              <a:t>Access: Prescribed by a licensed physician or increasingly added to heroin for use in drug market sales</a:t>
            </a:r>
          </a:p>
          <a:p>
            <a:pPr lvl="1"/>
            <a:r>
              <a:rPr lang="en-US" sz="1500" dirty="0"/>
              <a:t>Administration: oral/patch/IV for medical pain management; however heroin is administered</a:t>
            </a:r>
          </a:p>
        </p:txBody>
      </p:sp>
    </p:spTree>
    <p:extLst>
      <p:ext uri="{BB962C8B-B14F-4D97-AF65-F5344CB8AC3E}">
        <p14:creationId xmlns:p14="http://schemas.microsoft.com/office/powerpoint/2010/main" val="1171905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6271"/>
            <a:ext cx="7886700" cy="994172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C00000"/>
                </a:solidFill>
              </a:rPr>
              <a:t>How did the U.S. get here – why all the opioid 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45116"/>
            <a:ext cx="7886700" cy="3998459"/>
          </a:xfrm>
        </p:spPr>
        <p:txBody>
          <a:bodyPr>
            <a:normAutofit fontScale="92500" lnSpcReduction="10000"/>
          </a:bodyPr>
          <a:lstStyle/>
          <a:p>
            <a:pPr marL="0" lvl="1" indent="0">
              <a:spcBef>
                <a:spcPts val="750"/>
              </a:spcBef>
              <a:buNone/>
            </a:pPr>
            <a:r>
              <a:rPr lang="en-US" b="1" u="sng" dirty="0"/>
              <a:t>Setting The Stage: The late 1990s and early 2000s</a:t>
            </a:r>
          </a:p>
          <a:p>
            <a:pPr marL="0" lvl="1" indent="0">
              <a:spcBef>
                <a:spcPts val="750"/>
              </a:spcBef>
              <a:buNone/>
            </a:pPr>
            <a:r>
              <a:rPr lang="en-US" sz="1500" b="1" dirty="0">
                <a:solidFill>
                  <a:srgbClr val="C00000"/>
                </a:solidFill>
              </a:rPr>
              <a:t>Prescription Opioid Use </a:t>
            </a:r>
          </a:p>
          <a:p>
            <a:pPr marL="257175" lvl="1" indent="-257175">
              <a:spcBef>
                <a:spcPts val="750"/>
              </a:spcBef>
            </a:pPr>
            <a:r>
              <a:rPr lang="en-US" sz="1200" dirty="0"/>
              <a:t>Pharmaceutical Marketing</a:t>
            </a:r>
          </a:p>
          <a:p>
            <a:pPr marL="600075" lvl="2" indent="-257175">
              <a:spcBef>
                <a:spcPts val="750"/>
              </a:spcBef>
            </a:pPr>
            <a:r>
              <a:rPr lang="en-US" sz="1050" dirty="0"/>
              <a:t>Increasingly advertised as an effective means of pain management for people with chronic pain</a:t>
            </a:r>
          </a:p>
          <a:p>
            <a:pPr marL="600075" lvl="2" indent="-257175">
              <a:spcBef>
                <a:spcPts val="750"/>
              </a:spcBef>
            </a:pPr>
            <a:r>
              <a:rPr lang="en-US" sz="1050" dirty="0"/>
              <a:t>Pharmaceutical companies assured healthcare providers their specialized time-released formulations would not result in dependency and would be safe for non-cancer pain management</a:t>
            </a:r>
          </a:p>
          <a:p>
            <a:pPr marL="257175" lvl="1" indent="-257175">
              <a:spcBef>
                <a:spcPts val="750"/>
              </a:spcBef>
            </a:pPr>
            <a:r>
              <a:rPr lang="en-US" sz="1200" dirty="0"/>
              <a:t>Physician Practices</a:t>
            </a:r>
          </a:p>
          <a:p>
            <a:pPr marL="600075" lvl="2" indent="-257175">
              <a:spcBef>
                <a:spcPts val="750"/>
              </a:spcBef>
            </a:pPr>
            <a:r>
              <a:rPr lang="en-US" sz="1050" dirty="0"/>
              <a:t>Concerns about the pattern and practice of undertreating pain and causing undue suffering to patients lead to increased awareness of pain as a treatable condition</a:t>
            </a:r>
            <a:endParaRPr lang="en-US" sz="1200" dirty="0"/>
          </a:p>
          <a:p>
            <a:pPr marL="0" indent="0">
              <a:buNone/>
            </a:pPr>
            <a:endParaRPr lang="en-US" sz="15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500" b="1" dirty="0">
                <a:solidFill>
                  <a:srgbClr val="C00000"/>
                </a:solidFill>
              </a:rPr>
              <a:t>Heroin Use</a:t>
            </a:r>
          </a:p>
          <a:p>
            <a:r>
              <a:rPr lang="en-US" sz="1350" dirty="0"/>
              <a:t>Product Changes</a:t>
            </a:r>
          </a:p>
          <a:p>
            <a:pPr lvl="1"/>
            <a:r>
              <a:rPr lang="en-US" sz="1050" dirty="0"/>
              <a:t>Heroin purity significantly increased after years of poor quality product</a:t>
            </a:r>
          </a:p>
          <a:p>
            <a:pPr lvl="1"/>
            <a:r>
              <a:rPr lang="en-US" sz="1050" dirty="0"/>
              <a:t>Heroin became more refined and available in a snortable powder format</a:t>
            </a:r>
          </a:p>
          <a:p>
            <a:r>
              <a:rPr lang="en-US" sz="1350" dirty="0"/>
              <a:t>Availability</a:t>
            </a:r>
          </a:p>
          <a:p>
            <a:pPr marL="600075" lvl="2" indent="-257175">
              <a:spcBef>
                <a:spcPts val="750"/>
              </a:spcBef>
            </a:pPr>
            <a:r>
              <a:rPr lang="en-US" sz="1050" dirty="0"/>
              <a:t>Southeast Asian, Southwest Asian  and South American suppliers brought their product to the States, increasing availability beyond what had been supplied by Mexico</a:t>
            </a:r>
          </a:p>
          <a:p>
            <a:pPr marL="600075" lvl="2" indent="-257175">
              <a:spcBef>
                <a:spcPts val="750"/>
              </a:spcBef>
            </a:pPr>
            <a:r>
              <a:rPr lang="en-US" sz="1050" dirty="0"/>
              <a:t>Price decreased, making it more affordable ($10 dime bag)</a:t>
            </a:r>
          </a:p>
        </p:txBody>
      </p:sp>
    </p:spTree>
    <p:extLst>
      <p:ext uri="{BB962C8B-B14F-4D97-AF65-F5344CB8AC3E}">
        <p14:creationId xmlns:p14="http://schemas.microsoft.com/office/powerpoint/2010/main" val="1643447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6271"/>
            <a:ext cx="7886700" cy="994172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C00000"/>
                </a:solidFill>
              </a:rPr>
              <a:t>How did the U.S. get here – why all the opioid 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45116"/>
            <a:ext cx="7886700" cy="3998459"/>
          </a:xfrm>
        </p:spPr>
        <p:txBody>
          <a:bodyPr>
            <a:normAutofit/>
          </a:bodyPr>
          <a:lstStyle/>
          <a:p>
            <a:pPr marL="0" lvl="1" indent="0">
              <a:spcBef>
                <a:spcPts val="750"/>
              </a:spcBef>
              <a:buNone/>
            </a:pPr>
            <a:r>
              <a:rPr lang="en-US" b="1" u="sng" dirty="0"/>
              <a:t>The Start of an Epidemic: Mid-2000 to 2010s</a:t>
            </a:r>
          </a:p>
          <a:p>
            <a:pPr marL="0" lvl="1" indent="0">
              <a:spcBef>
                <a:spcPts val="750"/>
              </a:spcBef>
              <a:buNone/>
            </a:pPr>
            <a:r>
              <a:rPr lang="en-US" sz="1500" b="1" dirty="0">
                <a:solidFill>
                  <a:srgbClr val="C00000"/>
                </a:solidFill>
              </a:rPr>
              <a:t>Prescription Opioid Use </a:t>
            </a:r>
          </a:p>
          <a:p>
            <a:pPr marL="257175" lvl="1" indent="-257175">
              <a:spcBef>
                <a:spcPts val="750"/>
              </a:spcBef>
            </a:pPr>
            <a:r>
              <a:rPr lang="en-US" sz="1350" dirty="0"/>
              <a:t>Opioid medications were prescribed at increased rates – OxyContin prescriptions alone rose from 607,000 patients in 1997 to 6.2 million in 2002</a:t>
            </a:r>
          </a:p>
          <a:p>
            <a:pPr marL="257175" lvl="1" indent="-257175">
              <a:spcBef>
                <a:spcPts val="750"/>
              </a:spcBef>
            </a:pPr>
            <a:r>
              <a:rPr lang="en-US" sz="1350" dirty="0"/>
              <a:t>Prescribing rates rose dramatically in nearly every state in the nation starting in 2006 and peaking in 2012</a:t>
            </a:r>
          </a:p>
          <a:p>
            <a:pPr marL="600075" lvl="2" indent="-257175">
              <a:spcBef>
                <a:spcPts val="750"/>
              </a:spcBef>
            </a:pPr>
            <a:r>
              <a:rPr lang="en-US" sz="1200" dirty="0"/>
              <a:t>215.9 million prescriptions in 2006 (72 prescriptions per 100 persons)</a:t>
            </a:r>
          </a:p>
          <a:p>
            <a:pPr marL="600075" lvl="2" indent="-257175">
              <a:spcBef>
                <a:spcPts val="750"/>
              </a:spcBef>
            </a:pPr>
            <a:r>
              <a:rPr lang="en-US" sz="1200" dirty="0"/>
              <a:t>255.2 million prescriptions in 2012 (81.3 prescriptions per 100 persons)</a:t>
            </a:r>
          </a:p>
          <a:p>
            <a:pPr marL="0" indent="0">
              <a:buNone/>
            </a:pPr>
            <a:endParaRPr lang="en-US" sz="15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500" b="1" dirty="0">
                <a:solidFill>
                  <a:srgbClr val="C00000"/>
                </a:solidFill>
              </a:rPr>
              <a:t>Heroin Use</a:t>
            </a:r>
          </a:p>
          <a:p>
            <a:r>
              <a:rPr lang="en-US" sz="1350" dirty="0"/>
              <a:t>Heroin use began slowly increasing nationwide between 2002-2006, then rose rapidly in the late-2000s</a:t>
            </a:r>
          </a:p>
          <a:p>
            <a:pPr lvl="1"/>
            <a:r>
              <a:rPr lang="en-US" sz="1200" dirty="0"/>
              <a:t>Initiations to heroin use varied by age group, with younger users driving much of the increase</a:t>
            </a:r>
          </a:p>
          <a:p>
            <a:pPr lvl="2"/>
            <a:r>
              <a:rPr lang="en-US" sz="1050" dirty="0"/>
              <a:t>Age 18-25: 66,000 in 2002 to 100,000 in 2011</a:t>
            </a:r>
          </a:p>
          <a:p>
            <a:pPr lvl="2"/>
            <a:r>
              <a:rPr lang="en-US" sz="1050" dirty="0"/>
              <a:t>Age 26+: 12,000 in 2002 to 82,000 in 2011</a:t>
            </a:r>
          </a:p>
          <a:p>
            <a:pPr lvl="2"/>
            <a:r>
              <a:rPr lang="en-US" sz="1050" dirty="0"/>
              <a:t>All ages: 117,000 in 2002 to 178,000 in 2011</a:t>
            </a:r>
          </a:p>
          <a:p>
            <a:pPr lvl="1"/>
            <a:r>
              <a:rPr lang="en-US" sz="1200" dirty="0"/>
              <a:t>The total number of people using heroin nationwide  rose from 404,000 in 2002 to 681,000 in 2013</a:t>
            </a:r>
          </a:p>
          <a:p>
            <a:pPr lvl="2"/>
            <a:endParaRPr lang="en-US" sz="900" dirty="0"/>
          </a:p>
          <a:p>
            <a:pPr marL="342900" lvl="1" indent="0">
              <a:buNone/>
            </a:pPr>
            <a:endParaRPr lang="en-US" sz="105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48199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6271"/>
            <a:ext cx="7886700" cy="994172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C00000"/>
                </a:solidFill>
              </a:rPr>
              <a:t>How did the U.S. get here – why all the opioid 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45116"/>
            <a:ext cx="7886700" cy="3998459"/>
          </a:xfrm>
        </p:spPr>
        <p:txBody>
          <a:bodyPr>
            <a:normAutofit/>
          </a:bodyPr>
          <a:lstStyle/>
          <a:p>
            <a:pPr marL="685800" lvl="2" indent="0">
              <a:buNone/>
            </a:pPr>
            <a:endParaRPr lang="en-US" sz="900" dirty="0"/>
          </a:p>
          <a:p>
            <a:pPr marL="342900" lvl="1" indent="0">
              <a:buNone/>
            </a:pPr>
            <a:endParaRPr lang="en-US" sz="10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182" y="1910443"/>
            <a:ext cx="5273635" cy="409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08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241" y="763191"/>
            <a:ext cx="7886700" cy="99417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What does opioid use look like in Illinois?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693" y="1608508"/>
            <a:ext cx="8180614" cy="4133170"/>
          </a:xfrm>
        </p:spPr>
        <p:txBody>
          <a:bodyPr>
            <a:normAutofit lnSpcReduction="10000"/>
          </a:bodyPr>
          <a:lstStyle/>
          <a:p>
            <a:pPr marL="0" lvl="1" indent="0">
              <a:spcBef>
                <a:spcPts val="750"/>
              </a:spcBef>
              <a:buNone/>
            </a:pPr>
            <a:r>
              <a:rPr lang="en-US" b="1" dirty="0"/>
              <a:t>What is the scope of the problem?</a:t>
            </a:r>
          </a:p>
          <a:p>
            <a:pPr marL="0" lvl="1" indent="0">
              <a:spcBef>
                <a:spcPts val="750"/>
              </a:spcBef>
              <a:buNone/>
            </a:pPr>
            <a:r>
              <a:rPr lang="en-US" sz="1500" dirty="0"/>
              <a:t>An estimated 180,000 Illinoisans have a diagnosable opioid use disorder</a:t>
            </a:r>
          </a:p>
          <a:p>
            <a:pPr marL="600075" lvl="2" indent="-257175">
              <a:spcBef>
                <a:spcPts val="750"/>
              </a:spcBef>
            </a:pPr>
            <a:r>
              <a:rPr lang="en-US" sz="1350" dirty="0"/>
              <a:t>Approximately 19,300 DASA-funded treatment admissions in 2015 were for opioids </a:t>
            </a:r>
          </a:p>
          <a:p>
            <a:pPr marL="942975" lvl="3" indent="-257175">
              <a:spcBef>
                <a:spcPts val="750"/>
              </a:spcBef>
            </a:pPr>
            <a:r>
              <a:rPr lang="en-US" sz="1050" dirty="0"/>
              <a:t>16,303 (84.5%) reported heroin as their primary substance (nearly tied alcohol as primary reason for treatment)</a:t>
            </a:r>
          </a:p>
          <a:p>
            <a:pPr marL="942975" lvl="3" indent="-257175">
              <a:spcBef>
                <a:spcPts val="750"/>
              </a:spcBef>
            </a:pPr>
            <a:r>
              <a:rPr lang="en-US" sz="1200" dirty="0"/>
              <a:t>2,946 (15.3%) reported other opioids as their primary substance</a:t>
            </a:r>
          </a:p>
          <a:p>
            <a:pPr marL="685800" lvl="3" indent="0">
              <a:spcBef>
                <a:spcPts val="750"/>
              </a:spcBef>
              <a:buNone/>
            </a:pPr>
            <a:endParaRPr lang="en-US" sz="675" dirty="0"/>
          </a:p>
          <a:p>
            <a:pPr marL="0" lvl="1" indent="0">
              <a:spcBef>
                <a:spcPts val="750"/>
              </a:spcBef>
              <a:buNone/>
            </a:pPr>
            <a:r>
              <a:rPr lang="en-US" b="1" dirty="0"/>
              <a:t>Heroin Use in Illinois – Who is using heroin?</a:t>
            </a:r>
          </a:p>
          <a:p>
            <a:pPr marL="0" lvl="1" indent="0">
              <a:spcBef>
                <a:spcPts val="750"/>
              </a:spcBef>
              <a:buNone/>
            </a:pPr>
            <a:r>
              <a:rPr lang="en-US" sz="1500" dirty="0"/>
              <a:t>Age, Race and Place</a:t>
            </a:r>
          </a:p>
          <a:p>
            <a:pPr marL="214313" lvl="1" indent="-214313">
              <a:spcBef>
                <a:spcPts val="750"/>
              </a:spcBef>
            </a:pPr>
            <a:r>
              <a:rPr lang="en-US" sz="1350" dirty="0"/>
              <a:t>In Chicago, the majority of people aged 30 and younger using heroin were white (approx. 55%); the majority of people aged 30 and older are African American (approx. 85%)</a:t>
            </a:r>
          </a:p>
          <a:p>
            <a:pPr marL="257175" lvl="1" indent="-257175">
              <a:spcBef>
                <a:spcPts val="750"/>
              </a:spcBef>
            </a:pPr>
            <a:r>
              <a:rPr lang="en-US" sz="1350" dirty="0"/>
              <a:t>In Suburban Cook Co, the majority of people aged 40 and younger using heroin were white (approx. 75%); the majority of people aged 40 and older are African American (approx. 54%)</a:t>
            </a:r>
          </a:p>
          <a:p>
            <a:pPr marL="257175" lvl="1" indent="-257175">
              <a:spcBef>
                <a:spcPts val="750"/>
              </a:spcBef>
            </a:pPr>
            <a:r>
              <a:rPr lang="en-US" sz="1350" dirty="0"/>
              <a:t>In the Collar Counties, the majority of people using heroin were white for all age groupings (approx. 70% for all age groupings)</a:t>
            </a:r>
          </a:p>
          <a:p>
            <a:pPr marL="257175" lvl="1" indent="-257175">
              <a:spcBef>
                <a:spcPts val="750"/>
              </a:spcBef>
            </a:pPr>
            <a:r>
              <a:rPr lang="en-US" sz="1350" dirty="0"/>
              <a:t>In the Rest of Illinois, patterns of heroin initiation and use are similar to patterns observed in the Collar Counties – throughout the state, initiation and use increased among young, White people</a:t>
            </a:r>
          </a:p>
          <a:p>
            <a:pPr marL="257175" lvl="1" indent="-257175">
              <a:spcBef>
                <a:spcPts val="750"/>
              </a:spcBef>
            </a:pP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13038901"/>
      </p:ext>
    </p:extLst>
  </p:cSld>
  <p:clrMapOvr>
    <a:masterClrMapping/>
  </p:clrMapOvr>
</p:sld>
</file>

<file path=ppt/theme/theme1.xml><?xml version="1.0" encoding="utf-8"?>
<a:theme xmlns:a="http://schemas.openxmlformats.org/drawingml/2006/main" name="OECD_PPTtemplate_Final">
  <a:themeElements>
    <a:clrScheme name="OECD Branding Colors 1">
      <a:dk1>
        <a:srgbClr val="222220"/>
      </a:dk1>
      <a:lt1>
        <a:sysClr val="window" lastClr="FFFFFF"/>
      </a:lt1>
      <a:dk2>
        <a:srgbClr val="0065BD"/>
      </a:dk2>
      <a:lt2>
        <a:srgbClr val="FFFFFF"/>
      </a:lt2>
      <a:accent1>
        <a:srgbClr val="0065BD"/>
      </a:accent1>
      <a:accent2>
        <a:srgbClr val="FFBC3D"/>
      </a:accent2>
      <a:accent3>
        <a:srgbClr val="C8D724"/>
      </a:accent3>
      <a:accent4>
        <a:srgbClr val="319E37"/>
      </a:accent4>
      <a:accent5>
        <a:srgbClr val="7EC3AB"/>
      </a:accent5>
      <a:accent6>
        <a:srgbClr val="D01E20"/>
      </a:accent6>
      <a:hlink>
        <a:srgbClr val="0065BD"/>
      </a:hlink>
      <a:folHlink>
        <a:srgbClr val="FFBC3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OECD_PPTtemplate_Final</Template>
  <TotalTime>6744</TotalTime>
  <Words>1769</Words>
  <Application>Microsoft Macintosh PowerPoint</Application>
  <PresentationFormat>On-screen Show (4:3)</PresentationFormat>
  <Paragraphs>246</Paragraphs>
  <Slides>30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DIN-Regular</vt:lpstr>
      <vt:lpstr>Open Sans</vt:lpstr>
      <vt:lpstr>Open Sans Extrabold</vt:lpstr>
      <vt:lpstr>Open Sans Light</vt:lpstr>
      <vt:lpstr>Arial</vt:lpstr>
      <vt:lpstr>Calibri</vt:lpstr>
      <vt:lpstr>Calibri Light</vt:lpstr>
      <vt:lpstr>OECD_PPTtemplate_Final</vt:lpstr>
      <vt:lpstr>3_Custom Design</vt:lpstr>
      <vt:lpstr>Office Theme</vt:lpstr>
      <vt:lpstr>The Opioid Crisis</vt:lpstr>
      <vt:lpstr>Outline</vt:lpstr>
      <vt:lpstr>Understanding Opioids and Opioid Use in Illinois</vt:lpstr>
      <vt:lpstr>What are opioids?</vt:lpstr>
      <vt:lpstr>Which opioids are often discussed?</vt:lpstr>
      <vt:lpstr>How did the U.S. get here – why all the opioid use?</vt:lpstr>
      <vt:lpstr>How did the U.S. get here – why all the opioid use?</vt:lpstr>
      <vt:lpstr>How did the U.S. get here – why all the opioid use?</vt:lpstr>
      <vt:lpstr>What does opioid use look like in Illinois?</vt:lpstr>
      <vt:lpstr>How has opioid use impacted Illinois?</vt:lpstr>
      <vt:lpstr>How has opioid use impacted Illinois?</vt:lpstr>
      <vt:lpstr>How has opioid use impacted Illinois?</vt:lpstr>
      <vt:lpstr>How has opioid use impacted Illinois?</vt:lpstr>
      <vt:lpstr>How has opioid use impacted Illinois?</vt:lpstr>
      <vt:lpstr>What are the impacts on the person and their family?</vt:lpstr>
      <vt:lpstr>What are the impacts on communities and what responses are needed?</vt:lpstr>
      <vt:lpstr>The Opioid Crisis: What Early Care and Education Providers Need to Know</vt:lpstr>
      <vt:lpstr>Risks to physical and social-emotional well-being</vt:lpstr>
      <vt:lpstr>Lack of resources and supports hamper our response</vt:lpstr>
      <vt:lpstr>Other concerns</vt:lpstr>
      <vt:lpstr>Addressing the Crisis</vt:lpstr>
      <vt:lpstr>Federal Response-Department of Health and Human Services</vt:lpstr>
      <vt:lpstr>State Response</vt:lpstr>
      <vt:lpstr>State Response</vt:lpstr>
      <vt:lpstr>What can providers and communities do?</vt:lpstr>
      <vt:lpstr>Helping Families Recover Program</vt:lpstr>
      <vt:lpstr>About Chestnut</vt:lpstr>
      <vt:lpstr>Locations</vt:lpstr>
      <vt:lpstr>PowerPoint Presentation</vt:lpstr>
      <vt:lpstr>Closing and contact</vt:lpstr>
    </vt:vector>
  </TitlesOfParts>
  <Company>State of Illinois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Chadwick, Christi</dc:creator>
  <cp:lastModifiedBy>Julia Zhu</cp:lastModifiedBy>
  <cp:revision>81</cp:revision>
  <dcterms:created xsi:type="dcterms:W3CDTF">2015-11-12T22:50:46Z</dcterms:created>
  <dcterms:modified xsi:type="dcterms:W3CDTF">2018-06-11T13:48:34Z</dcterms:modified>
</cp:coreProperties>
</file>